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handoutMasterIdLst>
    <p:handoutMasterId r:id="rId22"/>
  </p:handoutMasterIdLst>
  <p:sldIdLst>
    <p:sldId id="256" r:id="rId5"/>
    <p:sldId id="380" r:id="rId6"/>
    <p:sldId id="295" r:id="rId7"/>
    <p:sldId id="378" r:id="rId8"/>
    <p:sldId id="367" r:id="rId9"/>
    <p:sldId id="368" r:id="rId10"/>
    <p:sldId id="365" r:id="rId11"/>
    <p:sldId id="370" r:id="rId12"/>
    <p:sldId id="371" r:id="rId13"/>
    <p:sldId id="373" r:id="rId14"/>
    <p:sldId id="374" r:id="rId15"/>
    <p:sldId id="375" r:id="rId16"/>
    <p:sldId id="376" r:id="rId17"/>
    <p:sldId id="381" r:id="rId18"/>
    <p:sldId id="379" r:id="rId19"/>
    <p:sldId id="377" r:id="rId20"/>
  </p:sldIdLst>
  <p:sldSz cx="24387175" cy="13716000"/>
  <p:notesSz cx="7010400" cy="9296400"/>
  <p:defaultText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C1A"/>
    <a:srgbClr val="003CA5"/>
    <a:srgbClr val="D8D1CA"/>
    <a:srgbClr val="CF4600"/>
    <a:srgbClr val="0075C9"/>
    <a:srgbClr val="646464"/>
    <a:srgbClr val="BFBFBF"/>
    <a:srgbClr val="FF1E19"/>
    <a:srgbClr val="CCCC14"/>
    <a:srgbClr val="FF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40" autoAdjust="0"/>
    <p:restoredTop sz="85501" autoAdjust="0"/>
  </p:normalViewPr>
  <p:slideViewPr>
    <p:cSldViewPr>
      <p:cViewPr>
        <p:scale>
          <a:sx n="50" d="100"/>
          <a:sy n="50" d="100"/>
        </p:scale>
        <p:origin x="930" y="-366"/>
      </p:cViewPr>
      <p:guideLst>
        <p:guide orient="horz" pos="4320"/>
        <p:guide pos="7681"/>
      </p:guideLst>
    </p:cSldViewPr>
  </p:slideViewPr>
  <p:notesTextViewPr>
    <p:cViewPr>
      <p:scale>
        <a:sx n="125" d="100"/>
        <a:sy n="125" d="100"/>
      </p:scale>
      <p:origin x="0" y="0"/>
    </p:cViewPr>
  </p:notesTextViewPr>
  <p:notesViewPr>
    <p:cSldViewPr>
      <p:cViewPr varScale="1">
        <p:scale>
          <a:sx n="87" d="100"/>
          <a:sy n="87" d="100"/>
        </p:scale>
        <p:origin x="294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4102928-44B8-4156-8F9E-0C19555147CA}" type="datetimeFigureOut">
              <a:rPr lang="en-US" smtClean="0"/>
              <a:t>10/9/2019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6CF6DB7-9D16-4334-9787-02D9E4B709E7}" type="slidenum">
              <a:rPr lang="en-US" smtClean="0"/>
              <a:t>‹#›</a:t>
            </a:fld>
            <a:endParaRPr lang="en-US"/>
          </a:p>
        </p:txBody>
      </p:sp>
    </p:spTree>
    <p:extLst>
      <p:ext uri="{BB962C8B-B14F-4D97-AF65-F5344CB8AC3E}">
        <p14:creationId xmlns:p14="http://schemas.microsoft.com/office/powerpoint/2010/main" val="4249042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864624-D5D9-4173-9DEF-0C122859D640}" type="datetimeFigureOut">
              <a:rPr lang="en-US" smtClean="0"/>
              <a:t>10/9/2019</a:t>
            </a:fld>
            <a:endParaRPr lang="en-US"/>
          </a:p>
        </p:txBody>
      </p:sp>
      <p:sp>
        <p:nvSpPr>
          <p:cNvPr id="4" name="Slide Image Placeholder 3"/>
          <p:cNvSpPr>
            <a:spLocks noGrp="1" noRot="1" noChangeAspect="1"/>
          </p:cNvSpPr>
          <p:nvPr>
            <p:ph type="sldImg" idx="2"/>
          </p:nvPr>
        </p:nvSpPr>
        <p:spPr>
          <a:xfrm>
            <a:off x="715963" y="1162050"/>
            <a:ext cx="5578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FF02424-F0F9-49EC-9B26-AAC384003C91}" type="slidenum">
              <a:rPr lang="en-US" smtClean="0"/>
              <a:t>‹#›</a:t>
            </a:fld>
            <a:endParaRPr lang="en-US"/>
          </a:p>
        </p:txBody>
      </p:sp>
    </p:spTree>
    <p:extLst>
      <p:ext uri="{BB962C8B-B14F-4D97-AF65-F5344CB8AC3E}">
        <p14:creationId xmlns:p14="http://schemas.microsoft.com/office/powerpoint/2010/main" val="3761702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Thank you for setting aside room in your agenda to allow us to engage with you about the 2020 Census. </a:t>
            </a:r>
          </a:p>
          <a:p>
            <a:endParaRPr lang="en-US" baseline="0" dirty="0" smtClean="0"/>
          </a:p>
          <a:p>
            <a:r>
              <a:rPr lang="en-US" baseline="0" dirty="0" smtClean="0"/>
              <a:t>At the outset, I want to review our objectives. We’ll come back to them to see how well we did.</a:t>
            </a:r>
          </a:p>
          <a:p>
            <a:endParaRPr lang="en-US" baseline="0" dirty="0" smtClean="0"/>
          </a:p>
          <a:p>
            <a:r>
              <a:rPr lang="en-US" baseline="0" dirty="0" smtClean="0"/>
              <a:t>If nothing else, we hope you walk out more…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knowledgeable about the census and its importance;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conversant about the census and able to address some questions that people may have; and,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likely to spread the word, encouraging people in your network to get involved.</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1</a:t>
            </a:fld>
            <a:endParaRPr lang="en-US"/>
          </a:p>
        </p:txBody>
      </p:sp>
    </p:spTree>
    <p:extLst>
      <p:ext uri="{BB962C8B-B14F-4D97-AF65-F5344CB8AC3E}">
        <p14:creationId xmlns:p14="http://schemas.microsoft.com/office/powerpoint/2010/main" val="3650500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we’ve</a:t>
            </a:r>
            <a:r>
              <a:rPr lang="en-US" baseline="0" dirty="0" smtClean="0"/>
              <a:t> talked about some of the hardest-to-count communities in Placer County, how much, by way of financial resources, are we bringing to bear? [click]</a:t>
            </a:r>
          </a:p>
          <a:p>
            <a:endParaRPr lang="en-US" baseline="0" dirty="0" smtClean="0"/>
          </a:p>
          <a:p>
            <a:r>
              <a:rPr lang="en-US" baseline="0" dirty="0" smtClean="0"/>
              <a:t>The County of Placer, through funds from the State, and Placer Community Foundation, through funds from a regional administrative community organization, are pooling and aligning their funds for maximum impact. [click]</a:t>
            </a:r>
          </a:p>
          <a:p>
            <a:endParaRPr lang="en-US" baseline="0" dirty="0" smtClean="0"/>
          </a:p>
          <a:p>
            <a:r>
              <a:rPr lang="en-US" baseline="0" dirty="0" smtClean="0"/>
              <a:t>These dollars aren’t to be used to supplant the efforts of the federal government.</a:t>
            </a:r>
          </a:p>
          <a:p>
            <a:endParaRPr lang="en-US" baseline="0" dirty="0" smtClean="0"/>
          </a:p>
          <a:p>
            <a:r>
              <a:rPr lang="en-US" baseline="0" dirty="0" smtClean="0"/>
              <a:t>Rather, they’re being used to encourage Placer—particularly those living in hard-to-count communities—to complete the census. [click]</a:t>
            </a:r>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10</a:t>
            </a:fld>
            <a:endParaRPr lang="en-US"/>
          </a:p>
        </p:txBody>
      </p:sp>
    </p:spTree>
    <p:extLst>
      <p:ext uri="{BB962C8B-B14F-4D97-AF65-F5344CB8AC3E}">
        <p14:creationId xmlns:p14="http://schemas.microsoft.com/office/powerpoint/2010/main" val="182514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Who’s involved?</a:t>
            </a:r>
            <a:r>
              <a:rPr lang="en-US" baseline="0" dirty="0" smtClean="0"/>
              <a:t> [click]</a:t>
            </a:r>
          </a:p>
          <a:p>
            <a:endParaRPr lang="en-US" dirty="0" smtClean="0"/>
          </a:p>
          <a:p>
            <a:r>
              <a:rPr lang="en-US" dirty="0" smtClean="0"/>
              <a:t>A number of us have put</a:t>
            </a:r>
            <a:r>
              <a:rPr lang="en-US" baseline="0" dirty="0" smtClean="0"/>
              <a:t> </a:t>
            </a:r>
            <a:r>
              <a:rPr lang="en-US" dirty="0" smtClean="0"/>
              <a:t>our heads together to form Placer Counts, a countywide</a:t>
            </a:r>
            <a:r>
              <a:rPr lang="en-US" baseline="0" dirty="0" smtClean="0"/>
              <a:t> coalition of community organizations, local governments and other interested parties committed to ensuring a full and complete Census. </a:t>
            </a:r>
          </a:p>
          <a:p>
            <a:endParaRPr lang="en-US" baseline="0" dirty="0" smtClean="0"/>
          </a:p>
          <a:p>
            <a:r>
              <a:rPr lang="en-US" baseline="0" dirty="0" smtClean="0"/>
              <a:t>We’re in the business of creating a positive surround by educating and reaching out to communities likely to experience an undercount.</a:t>
            </a:r>
          </a:p>
          <a:p>
            <a:endParaRPr lang="en-US" baseline="0" dirty="0" smtClean="0"/>
          </a:p>
          <a:p>
            <a:r>
              <a:rPr lang="en-US" baseline="0" dirty="0" smtClean="0"/>
              <a:t>While we’ve got some partners at the table—Placer Community Foundation, Placer Collaborative Network, First Placer, Community Development Resource Agency, Health and Human Services, Placer County Library—we want to expand our reach to include the following sectors. [click]</a:t>
            </a:r>
          </a:p>
          <a:p>
            <a:endParaRPr lang="en-US" baseline="0" dirty="0" smtClean="0"/>
          </a:p>
          <a:p>
            <a:r>
              <a:rPr lang="en-US" baseline="0" dirty="0" smtClean="0"/>
              <a:t>These include business, housing, seniors, the faith community, public safety, and more.</a:t>
            </a:r>
            <a:endParaRPr lang="en-US" dirty="0" smtClean="0"/>
          </a:p>
          <a:p>
            <a:endParaRPr lang="en-US" dirty="0" smtClean="0"/>
          </a:p>
          <a:p>
            <a:r>
              <a:rPr lang="en-US" dirty="0" smtClean="0"/>
              <a:t>What animates our work? </a:t>
            </a:r>
            <a:r>
              <a:rPr lang="en-US" baseline="0" dirty="0" smtClean="0"/>
              <a:t>We believe that:</a:t>
            </a:r>
          </a:p>
          <a:p>
            <a:endParaRPr lang="en-US" baseline="0" dirty="0" smtClean="0"/>
          </a:p>
          <a:p>
            <a:pPr marL="171450" indent="-171450">
              <a:buFont typeface="Arial" panose="020B0604020202020204" pitchFamily="34" charset="0"/>
              <a:buChar char="•"/>
            </a:pPr>
            <a:r>
              <a:rPr lang="en-US" baseline="0" dirty="0" smtClean="0"/>
              <a:t>Placer benefits the most when the Census counts everyone</a:t>
            </a:r>
          </a:p>
          <a:p>
            <a:pPr marL="171450" indent="-171450">
              <a:buFont typeface="Arial" panose="020B0604020202020204" pitchFamily="34" charset="0"/>
              <a:buChar char="•"/>
            </a:pPr>
            <a:r>
              <a:rPr lang="en-US" baseline="0" dirty="0" smtClean="0"/>
              <a:t>Smart outreach hinges on data and best practices</a:t>
            </a:r>
          </a:p>
          <a:p>
            <a:pPr marL="171450" indent="-171450">
              <a:buFont typeface="Arial" panose="020B0604020202020204" pitchFamily="34" charset="0"/>
              <a:buChar char="•"/>
            </a:pPr>
            <a:r>
              <a:rPr lang="en-US" baseline="0" dirty="0" smtClean="0"/>
              <a:t>Existing capabilities provide the foundation for reaching undercounted communities</a:t>
            </a:r>
          </a:p>
          <a:p>
            <a:pPr marL="171450" indent="-171450">
              <a:buFont typeface="Arial" panose="020B0604020202020204" pitchFamily="34" charset="0"/>
              <a:buChar char="•"/>
            </a:pPr>
            <a:r>
              <a:rPr lang="en-US" baseline="0" dirty="0" smtClean="0"/>
              <a:t>Placer deserves its fair share of federal resources by encouraging full participation</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[click]</a:t>
            </a:r>
            <a:endParaRPr lang="en-US" dirty="0" smtClean="0"/>
          </a:p>
        </p:txBody>
      </p:sp>
      <p:sp>
        <p:nvSpPr>
          <p:cNvPr id="4" name="Slide Number Placeholder 3"/>
          <p:cNvSpPr>
            <a:spLocks noGrp="1"/>
          </p:cNvSpPr>
          <p:nvPr>
            <p:ph type="sldNum" sz="quarter" idx="10"/>
          </p:nvPr>
        </p:nvSpPr>
        <p:spPr/>
        <p:txBody>
          <a:bodyPr/>
          <a:lstStyle/>
          <a:p>
            <a:fld id="{5FF02424-F0F9-49EC-9B26-AAC384003C91}" type="slidenum">
              <a:rPr lang="en-US" smtClean="0"/>
              <a:t>11</a:t>
            </a:fld>
            <a:endParaRPr lang="en-US"/>
          </a:p>
        </p:txBody>
      </p:sp>
    </p:spTree>
    <p:extLst>
      <p:ext uri="{BB962C8B-B14F-4D97-AF65-F5344CB8AC3E}">
        <p14:creationId xmlns:p14="http://schemas.microsoft.com/office/powerpoint/2010/main" val="270829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what are we going to do? </a:t>
            </a:r>
            <a:r>
              <a:rPr lang="en-US" dirty="0" smtClean="0"/>
              <a:t>To encourage participation in hard-to-count communities, Placer Counts will: [two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Engage</a:t>
            </a:r>
            <a:r>
              <a:rPr lang="en-US" baseline="0" dirty="0" smtClean="0"/>
              <a:t> in direct outreach (phone banking and canvassing) with people living in communities where the likelihood of nonresponse is much higher than the statewide median. [click]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Strategically site question assistance centers (and kiosks) in locations (libraries, schools, community centers, etc.) accessible to those living in historically undercounted communities. These are places to share information, answer questions, and potentially locate computers where residents can complete the form online. [click]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Create a mobile assistance center through the Placer County Bookmobile. [click]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Award mini-grants to community organizations so they can promote the census among those living in areas where an undercount is likely to happen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Train organizations and volunteers interested in promoting the Placer Counts message. [click]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Maintain a website where people can learn more and get involved—either through donations, volunteerism, or both.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Use the website as one platform to share relatable and positive stories about the census through partners and leaders. [click]</a:t>
            </a:r>
          </a:p>
          <a:p>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12</a:t>
            </a:fld>
            <a:endParaRPr lang="en-US"/>
          </a:p>
        </p:txBody>
      </p:sp>
    </p:spTree>
    <p:extLst>
      <p:ext uri="{BB962C8B-B14F-4D97-AF65-F5344CB8AC3E}">
        <p14:creationId xmlns:p14="http://schemas.microsoft.com/office/powerpoint/2010/main" val="797235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comes next? There’s work to do. [click]</a:t>
            </a:r>
          </a:p>
          <a:p>
            <a:endParaRPr lang="en-US" dirty="0" smtClean="0"/>
          </a:p>
          <a:p>
            <a:pPr marL="171450" indent="-171450">
              <a:buFont typeface="Arial" panose="020B0604020202020204" pitchFamily="34" charset="0"/>
              <a:buChar char="•"/>
            </a:pPr>
            <a:r>
              <a:rPr lang="en-US" dirty="0" smtClean="0"/>
              <a:t>Over the next couple</a:t>
            </a:r>
            <a:r>
              <a:rPr lang="en-US" baseline="0" dirty="0" smtClean="0"/>
              <a:t> of months, we’ll request professional services from organizations, particularly those with the capability to engage in phone banking and canvassing. [click]</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We’ll start to recruit and train partners in various forums. For instance, there’s a Placer Collaborative Network meeting on October 24 where we’ll promote Placer Counts. [click]</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Community outreach and education—both Placer and state-driven—will pick up steam in the winter and carry on through the spring. This will take many forms: phone banking; strategic canvassing; general outreach; messages on the air, on radio, on social media, in print; and more. [click]</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In March, every one in this room is going to get a postcard in the mail indicating its time to complete the Census. Please do so. April 1, 2020 is the official Census Day. [click]</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People who do not complete the form may be contacted by U.S. Census personnel, starting in May.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That’s the census overview – hopefully that answered some questions you have. You probably have others. That’s a good thing. We want you to hold onto those questions for now. [click]</a:t>
            </a:r>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13</a:t>
            </a:fld>
            <a:endParaRPr lang="en-US"/>
          </a:p>
        </p:txBody>
      </p:sp>
    </p:spTree>
    <p:extLst>
      <p:ext uri="{BB962C8B-B14F-4D97-AF65-F5344CB8AC3E}">
        <p14:creationId xmlns:p14="http://schemas.microsoft.com/office/powerpoint/2010/main" val="4256467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CHECK]</a:t>
            </a:r>
            <a:r>
              <a:rPr lang="en-US" baseline="0" dirty="0" smtClean="0"/>
              <a:t> </a:t>
            </a:r>
          </a:p>
          <a:p>
            <a:endParaRPr lang="en-US" baseline="0" dirty="0" smtClean="0"/>
          </a:p>
          <a:p>
            <a:r>
              <a:rPr lang="en-US" baseline="0" dirty="0" smtClean="0"/>
              <a:t>Now that you’ve got more information about the census and why it’s important, we want to put you to work so that you…</a:t>
            </a:r>
          </a:p>
          <a:p>
            <a:endParaRPr lang="en-US" baseline="0" dirty="0" smtClean="0"/>
          </a:p>
          <a:p>
            <a:pPr marL="171450" indent="-171450">
              <a:buFont typeface="Arial" panose="020B0604020202020204" pitchFamily="34" charset="0"/>
              <a:buChar char="•"/>
            </a:pPr>
            <a:r>
              <a:rPr lang="en-US" baseline="0" dirty="0" smtClean="0"/>
              <a:t>become more conversant about the census and </a:t>
            </a:r>
          </a:p>
          <a:p>
            <a:pPr marL="171450" indent="-171450">
              <a:buFont typeface="Arial" panose="020B0604020202020204" pitchFamily="34" charset="0"/>
              <a:buChar char="•"/>
            </a:pPr>
            <a:r>
              <a:rPr lang="en-US" baseline="0" dirty="0" smtClean="0"/>
              <a:t>can address concerns you hear about within your networks and in the community. </a:t>
            </a:r>
          </a:p>
          <a:p>
            <a:endParaRPr lang="en-US" baseline="0" dirty="0" smtClean="0"/>
          </a:p>
          <a:p>
            <a:r>
              <a:rPr lang="en-US" baseline="0" dirty="0" smtClean="0"/>
              <a:t>We’re going to hand out a document entitled, Census 2020 Key Messages. [HAND IT OUT.]</a:t>
            </a:r>
          </a:p>
          <a:p>
            <a:endParaRPr lang="en-US" baseline="0" dirty="0" smtClean="0"/>
          </a:p>
          <a:p>
            <a:r>
              <a:rPr lang="en-US" baseline="0" dirty="0" smtClean="0"/>
              <a:t>Before we engage in the activity, take two to three minutes to read pages 1 and 2. Stop when you get to page 3.</a:t>
            </a:r>
          </a:p>
          <a:p>
            <a:endParaRPr lang="en-US" baseline="0" dirty="0" smtClean="0"/>
          </a:p>
          <a:p>
            <a:r>
              <a:rPr lang="en-US" baseline="0" dirty="0" smtClean="0"/>
              <a:t>Is everyone finished? Great!</a:t>
            </a:r>
          </a:p>
          <a:p>
            <a:endParaRPr lang="en-US" baseline="0" dirty="0" smtClean="0"/>
          </a:p>
          <a:p>
            <a:r>
              <a:rPr lang="en-US" baseline="0" dirty="0" smtClean="0"/>
              <a:t>[READ THE SCENARIOS INSTRUCTIONS-PREPARE FOR 2 PAIRINGS]</a:t>
            </a:r>
          </a:p>
          <a:p>
            <a:endParaRPr lang="en-US" baseline="0" dirty="0" smtClean="0"/>
          </a:p>
          <a:p>
            <a:r>
              <a:rPr lang="en-US" baseline="0" dirty="0" smtClean="0"/>
              <a:t>Now that you’ve had a chance to practice using the messages, we’d like to do a rapid debrief:</a:t>
            </a:r>
          </a:p>
          <a:p>
            <a:endParaRPr lang="en-US" baseline="0" dirty="0" smtClean="0"/>
          </a:p>
          <a:p>
            <a:r>
              <a:rPr lang="en-US" baseline="0" dirty="0" smtClean="0"/>
              <a:t>What was challenging or hard about answering these questions? Would anyone like to share?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FF02424-F0F9-49EC-9B26-AAC384003C91}" type="slidenum">
              <a:rPr lang="en-US" smtClean="0"/>
              <a:t>14</a:t>
            </a:fld>
            <a:endParaRPr lang="en-US"/>
          </a:p>
        </p:txBody>
      </p:sp>
    </p:spTree>
    <p:extLst>
      <p:ext uri="{BB962C8B-B14F-4D97-AF65-F5344CB8AC3E}">
        <p14:creationId xmlns:p14="http://schemas.microsoft.com/office/powerpoint/2010/main" val="840230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[Pull up </a:t>
            </a:r>
            <a:r>
              <a:rPr lang="en-US" dirty="0" err="1" smtClean="0"/>
              <a:t>placercounts</a:t>
            </a:r>
            <a:r>
              <a:rPr lang="en-US" dirty="0" smtClean="0"/>
              <a:t> website]</a:t>
            </a:r>
          </a:p>
          <a:p>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15</a:t>
            </a:fld>
            <a:endParaRPr lang="en-US"/>
          </a:p>
        </p:txBody>
      </p:sp>
    </p:spTree>
    <p:extLst>
      <p:ext uri="{BB962C8B-B14F-4D97-AF65-F5344CB8AC3E}">
        <p14:creationId xmlns:p14="http://schemas.microsoft.com/office/powerpoint/2010/main" val="1881484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16</a:t>
            </a:fld>
            <a:endParaRPr lang="en-US"/>
          </a:p>
        </p:txBody>
      </p:sp>
    </p:spTree>
    <p:extLst>
      <p:ext uri="{BB962C8B-B14F-4D97-AF65-F5344CB8AC3E}">
        <p14:creationId xmlns:p14="http://schemas.microsoft.com/office/powerpoint/2010/main" val="2788555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 to start</a:t>
            </a:r>
            <a:r>
              <a:rPr lang="en-US" baseline="0" dirty="0" smtClean="0"/>
              <a:t> with a bit of Census 101: What is it? What’s at stake? What drives an undercount? We’ll then talk about what we’re going to do.</a:t>
            </a:r>
          </a:p>
          <a:p>
            <a:endParaRPr lang="en-US" baseline="0" dirty="0" smtClean="0"/>
          </a:p>
          <a:p>
            <a:r>
              <a:rPr lang="en-US" baseline="0" dirty="0" smtClean="0"/>
              <a:t>Then, we’re going to do an activity—we are putting you to work.</a:t>
            </a:r>
          </a:p>
          <a:p>
            <a:endParaRPr lang="en-US" baseline="0" dirty="0" smtClean="0"/>
          </a:p>
          <a:p>
            <a:r>
              <a:rPr lang="en-US" baseline="0" dirty="0" smtClean="0"/>
              <a:t>Last, we will finish with next steps.</a:t>
            </a:r>
          </a:p>
        </p:txBody>
      </p:sp>
      <p:sp>
        <p:nvSpPr>
          <p:cNvPr id="4" name="Slide Number Placeholder 3"/>
          <p:cNvSpPr>
            <a:spLocks noGrp="1"/>
          </p:cNvSpPr>
          <p:nvPr>
            <p:ph type="sldNum" sz="quarter" idx="10"/>
          </p:nvPr>
        </p:nvSpPr>
        <p:spPr/>
        <p:txBody>
          <a:bodyPr/>
          <a:lstStyle/>
          <a:p>
            <a:fld id="{5FF02424-F0F9-49EC-9B26-AAC384003C91}" type="slidenum">
              <a:rPr lang="en-US" smtClean="0"/>
              <a:t>2</a:t>
            </a:fld>
            <a:endParaRPr lang="en-US"/>
          </a:p>
        </p:txBody>
      </p:sp>
    </p:spTree>
    <p:extLst>
      <p:ext uri="{BB962C8B-B14F-4D97-AF65-F5344CB8AC3E}">
        <p14:creationId xmlns:p14="http://schemas.microsoft.com/office/powerpoint/2010/main" val="1590615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imagine many of you have heard about the census, perhaps even a lot about it. But what is it?</a:t>
            </a:r>
          </a:p>
          <a:p>
            <a:endParaRPr lang="en-US" baseline="0" dirty="0" smtClean="0"/>
          </a:p>
          <a:p>
            <a:pPr marL="171450" indent="-171450">
              <a:buFont typeface="Arial" panose="020B0604020202020204" pitchFamily="34" charset="0"/>
              <a:buChar char="•"/>
            </a:pPr>
            <a:r>
              <a:rPr lang="en-US" baseline="0" dirty="0" smtClean="0"/>
              <a:t>The census is designed to count every person living in the U.S. [click]</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next official census day is April 1, 2020. Yet, folks can start completing their census forms in March. People have through July to complete the form, although folks are encouraged to get it done as close to April 1 as possible. [click]</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This</a:t>
            </a:r>
            <a:r>
              <a:rPr lang="en-US" baseline="0" dirty="0" smtClean="0"/>
              <a:t> will also be the first census to rely heavily on online responses. While that creates opportunity for some, it will create challenges for others.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That’s the thumbnail sketch. [click]</a:t>
            </a:r>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3</a:t>
            </a:fld>
            <a:endParaRPr lang="en-US"/>
          </a:p>
        </p:txBody>
      </p:sp>
    </p:spTree>
    <p:extLst>
      <p:ext uri="{BB962C8B-B14F-4D97-AF65-F5344CB8AC3E}">
        <p14:creationId xmlns:p14="http://schemas.microsoft.com/office/powerpoint/2010/main" val="353381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at</a:t>
            </a:r>
            <a:r>
              <a:rPr lang="en-US" baseline="0" dirty="0" smtClean="0"/>
              <a:t> stake? As it turns out, a lot.</a:t>
            </a:r>
          </a:p>
          <a:p>
            <a:endParaRPr lang="en-US" baseline="0" dirty="0" smtClean="0"/>
          </a:p>
          <a:p>
            <a:r>
              <a:rPr lang="en-US" baseline="0" dirty="0" smtClean="0"/>
              <a:t>Census data determine how more than $675 billions are spent to support programs and services like: [click]</a:t>
            </a:r>
          </a:p>
          <a:p>
            <a:endParaRPr lang="en-US" baseline="0" dirty="0" smtClean="0"/>
          </a:p>
          <a:p>
            <a:pPr marL="171450" indent="-171450">
              <a:buFont typeface="Arial" panose="020B0604020202020204" pitchFamily="34" charset="0"/>
              <a:buChar char="•"/>
            </a:pPr>
            <a:r>
              <a:rPr lang="en-US" baseline="0" dirty="0" smtClean="0"/>
              <a:t>Fire protection [click]</a:t>
            </a:r>
          </a:p>
          <a:p>
            <a:pPr marL="171450" indent="-171450">
              <a:buFont typeface="Arial" panose="020B0604020202020204" pitchFamily="34" charset="0"/>
              <a:buChar char="•"/>
            </a:pPr>
            <a:r>
              <a:rPr lang="en-US" baseline="0" dirty="0" smtClean="0"/>
              <a:t>Hospitals [click]</a:t>
            </a:r>
          </a:p>
          <a:p>
            <a:pPr marL="171450" indent="-171450">
              <a:buFont typeface="Arial" panose="020B0604020202020204" pitchFamily="34" charset="0"/>
              <a:buChar char="•"/>
            </a:pPr>
            <a:r>
              <a:rPr lang="en-US" baseline="0" dirty="0" smtClean="0"/>
              <a:t>Schools [click]</a:t>
            </a:r>
          </a:p>
          <a:p>
            <a:pPr marL="171450" indent="-171450">
              <a:buFont typeface="Arial" panose="020B0604020202020204" pitchFamily="34" charset="0"/>
              <a:buChar char="•"/>
            </a:pPr>
            <a:r>
              <a:rPr lang="en-US" baseline="0" dirty="0" smtClean="0"/>
              <a:t>Roads + highways</a:t>
            </a:r>
          </a:p>
          <a:p>
            <a:endParaRPr lang="en-US" baseline="0" dirty="0" smtClean="0"/>
          </a:p>
          <a:p>
            <a:r>
              <a:rPr lang="en-US" baseline="0" dirty="0" smtClean="0"/>
              <a:t>All of these issues are of some import in Placer County. [click]</a:t>
            </a:r>
          </a:p>
          <a:p>
            <a:endParaRPr lang="en-US" baseline="0" dirty="0" smtClean="0"/>
          </a:p>
          <a:p>
            <a:r>
              <a:rPr lang="en-US" baseline="0" dirty="0" smtClean="0"/>
              <a:t>Census results are also used to reapportion the House of Representatives, determining how many seats each state gets. [click]</a:t>
            </a:r>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4</a:t>
            </a:fld>
            <a:endParaRPr lang="en-US"/>
          </a:p>
        </p:txBody>
      </p:sp>
    </p:spTree>
    <p:extLst>
      <p:ext uri="{BB962C8B-B14F-4D97-AF65-F5344CB8AC3E}">
        <p14:creationId xmlns:p14="http://schemas.microsoft.com/office/powerpoint/2010/main" val="3211587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smtClean="0">
                <a:solidFill>
                  <a:schemeClr val="tx1">
                    <a:lumMod val="75000"/>
                    <a:lumOff val="25000"/>
                  </a:schemeClr>
                </a:solidFill>
                <a:latin typeface="Century Gothic" panose="020B0502020202020204" pitchFamily="34" charset="0"/>
              </a:rPr>
              <a:t>What’s the financial imperative? [click]</a:t>
            </a:r>
          </a:p>
          <a:p>
            <a:endParaRPr lang="en-US" sz="1200" i="0" baseline="0" dirty="0" smtClean="0">
              <a:solidFill>
                <a:schemeClr val="tx1">
                  <a:lumMod val="75000"/>
                  <a:lumOff val="25000"/>
                </a:schemeClr>
              </a:solidFill>
              <a:latin typeface="Century Gothic" panose="020B0502020202020204" pitchFamily="34" charset="0"/>
            </a:endParaRPr>
          </a:p>
          <a:p>
            <a:r>
              <a:rPr lang="en-US" sz="1200" i="0" baseline="0" dirty="0" smtClean="0">
                <a:solidFill>
                  <a:schemeClr val="tx1">
                    <a:lumMod val="75000"/>
                    <a:lumOff val="25000"/>
                  </a:schemeClr>
                </a:solidFill>
                <a:latin typeface="Century Gothic" panose="020B0502020202020204" pitchFamily="34" charset="0"/>
              </a:rPr>
              <a:t>For every person missed… [click]</a:t>
            </a:r>
          </a:p>
          <a:p>
            <a:endParaRPr lang="en-US" sz="1200" i="0" baseline="0" dirty="0" smtClean="0">
              <a:solidFill>
                <a:schemeClr val="tx1">
                  <a:lumMod val="75000"/>
                  <a:lumOff val="25000"/>
                </a:schemeClr>
              </a:solidFill>
              <a:latin typeface="Century Gothic" panose="020B0502020202020204" pitchFamily="34" charset="0"/>
            </a:endParaRPr>
          </a:p>
          <a:p>
            <a:r>
              <a:rPr lang="en-US" sz="1200" i="0" baseline="0" dirty="0" smtClean="0">
                <a:solidFill>
                  <a:schemeClr val="tx1">
                    <a:lumMod val="75000"/>
                    <a:lumOff val="25000"/>
                  </a:schemeClr>
                </a:solidFill>
                <a:latin typeface="Century Gothic" panose="020B0502020202020204" pitchFamily="34" charset="0"/>
              </a:rPr>
              <a:t>We will lose $1k per person, per year—for 10 years—in federal funding.</a:t>
            </a:r>
          </a:p>
          <a:p>
            <a:endParaRPr lang="en-US" sz="1200" i="0" baseline="0" dirty="0" smtClean="0">
              <a:solidFill>
                <a:schemeClr val="tx1">
                  <a:lumMod val="75000"/>
                  <a:lumOff val="25000"/>
                </a:schemeClr>
              </a:solidFill>
              <a:latin typeface="Century Gothic" panose="020B0502020202020204" pitchFamily="34" charset="0"/>
            </a:endParaRPr>
          </a:p>
          <a:p>
            <a:r>
              <a:rPr lang="en-US" sz="1200" i="0" baseline="0" dirty="0" smtClean="0">
                <a:solidFill>
                  <a:schemeClr val="tx1">
                    <a:lumMod val="75000"/>
                    <a:lumOff val="25000"/>
                  </a:schemeClr>
                </a:solidFill>
                <a:latin typeface="Century Gothic" panose="020B0502020202020204" pitchFamily="34" charset="0"/>
              </a:rPr>
              <a:t>This information comes to use from the George Washington Institute of Public Policy who published a nifty report entitled, </a:t>
            </a:r>
            <a:r>
              <a:rPr lang="en-US" sz="1200" i="0" dirty="0" smtClean="0">
                <a:solidFill>
                  <a:schemeClr val="tx1">
                    <a:lumMod val="75000"/>
                    <a:lumOff val="25000"/>
                  </a:schemeClr>
                </a:solidFill>
                <a:latin typeface="Century Gothic" panose="020B0502020202020204" pitchFamily="34" charset="0"/>
              </a:rPr>
              <a:t>Counting for Dollars 2020. [click]</a:t>
            </a:r>
            <a:endParaRPr lang="en-US" i="0" dirty="0"/>
          </a:p>
        </p:txBody>
      </p:sp>
      <p:sp>
        <p:nvSpPr>
          <p:cNvPr id="4" name="Slide Number Placeholder 3"/>
          <p:cNvSpPr>
            <a:spLocks noGrp="1"/>
          </p:cNvSpPr>
          <p:nvPr>
            <p:ph type="sldNum" sz="quarter" idx="10"/>
          </p:nvPr>
        </p:nvSpPr>
        <p:spPr/>
        <p:txBody>
          <a:bodyPr/>
          <a:lstStyle/>
          <a:p>
            <a:fld id="{5FF02424-F0F9-49EC-9B26-AAC384003C91}" type="slidenum">
              <a:rPr lang="en-US" smtClean="0"/>
              <a:t>5</a:t>
            </a:fld>
            <a:endParaRPr lang="en-US"/>
          </a:p>
        </p:txBody>
      </p:sp>
    </p:spTree>
    <p:extLst>
      <p:ext uri="{BB962C8B-B14F-4D97-AF65-F5344CB8AC3E}">
        <p14:creationId xmlns:p14="http://schemas.microsoft.com/office/powerpoint/2010/main" val="489099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solidFill>
                  <a:schemeClr val="tx1">
                    <a:lumMod val="75000"/>
                    <a:lumOff val="25000"/>
                  </a:schemeClr>
                </a:solidFill>
                <a:latin typeface="Century Gothic" panose="020B0502020202020204" pitchFamily="34" charset="0"/>
              </a:rPr>
              <a:t>Now that we know</a:t>
            </a:r>
            <a:r>
              <a:rPr lang="en-US" sz="1200" i="0" baseline="0" dirty="0" smtClean="0">
                <a:solidFill>
                  <a:schemeClr val="tx1">
                    <a:lumMod val="75000"/>
                    <a:lumOff val="25000"/>
                  </a:schemeClr>
                </a:solidFill>
                <a:latin typeface="Century Gothic" panose="020B0502020202020204" pitchFamily="34" charset="0"/>
              </a:rPr>
              <a:t> what it is and what’s at stake, what do we know about Placer’s past and expected census participation. [click twice]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solidFill>
                <a:schemeClr val="tx1">
                  <a:lumMod val="75000"/>
                  <a:lumOff val="2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baseline="0" dirty="0" smtClean="0">
                <a:solidFill>
                  <a:schemeClr val="tx1">
                    <a:lumMod val="75000"/>
                    <a:lumOff val="25000"/>
                  </a:schemeClr>
                </a:solidFill>
                <a:latin typeface="Century Gothic" panose="020B0502020202020204" pitchFamily="34" charset="0"/>
              </a:rPr>
              <a:t>Placer County has demonstrated higher response scores in the past relative to California and the 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solidFill>
                <a:schemeClr val="tx1">
                  <a:lumMod val="75000"/>
                  <a:lumOff val="2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baseline="0" dirty="0" smtClean="0">
                <a:solidFill>
                  <a:schemeClr val="tx1">
                    <a:lumMod val="75000"/>
                    <a:lumOff val="25000"/>
                  </a:schemeClr>
                </a:solidFill>
                <a:latin typeface="Century Gothic" panose="020B0502020202020204" pitchFamily="34" charset="0"/>
              </a:rPr>
              <a:t>For instance, analysis of 2010 census data reveals that Placer’s participation rate was nearly 10 percentage points higher than the national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solidFill>
                <a:schemeClr val="tx1">
                  <a:lumMod val="75000"/>
                  <a:lumOff val="2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baseline="0" dirty="0" smtClean="0">
                <a:solidFill>
                  <a:schemeClr val="tx1">
                    <a:lumMod val="75000"/>
                    <a:lumOff val="25000"/>
                  </a:schemeClr>
                </a:solidFill>
                <a:latin typeface="Century Gothic" panose="020B0502020202020204" pitchFamily="34" charset="0"/>
              </a:rPr>
              <a:t>In 2010, Placer achieved an 81 percent response rate, followed by California (76 percent), and the U.S. (72 percent). [click]</a:t>
            </a:r>
          </a:p>
          <a:p>
            <a:endParaRPr lang="en-US" i="0" dirty="0" smtClean="0">
              <a:solidFill>
                <a:schemeClr val="tx1">
                  <a:lumMod val="75000"/>
                  <a:lumOff val="25000"/>
                </a:schemeClr>
              </a:solidFill>
              <a:latin typeface="Century Gothic" panose="020B0502020202020204" pitchFamily="34" charset="0"/>
            </a:endParaRPr>
          </a:p>
          <a:p>
            <a:r>
              <a:rPr lang="en-US" i="0" dirty="0" smtClean="0">
                <a:solidFill>
                  <a:schemeClr val="tx1">
                    <a:lumMod val="75000"/>
                    <a:lumOff val="25000"/>
                  </a:schemeClr>
                </a:solidFill>
                <a:latin typeface="Century Gothic" panose="020B0502020202020204" pitchFamily="34" charset="0"/>
              </a:rPr>
              <a:t>Yet,</a:t>
            </a:r>
            <a:r>
              <a:rPr lang="en-US" i="0" baseline="0" dirty="0" smtClean="0">
                <a:solidFill>
                  <a:schemeClr val="tx1">
                    <a:lumMod val="75000"/>
                    <a:lumOff val="25000"/>
                  </a:schemeClr>
                </a:solidFill>
                <a:latin typeface="Century Gothic" panose="020B0502020202020204" pitchFamily="34" charset="0"/>
              </a:rPr>
              <a:t> despite this success, the Census Bureau and statewide agencies predict that some communities in Placer will likely undercount more people than others, leading to potential losses in federal funding. [click]</a:t>
            </a:r>
          </a:p>
          <a:p>
            <a:endParaRPr lang="en-US" i="0" baseline="0" dirty="0" smtClean="0">
              <a:solidFill>
                <a:schemeClr val="tx1">
                  <a:lumMod val="75000"/>
                  <a:lumOff val="25000"/>
                </a:schemeClr>
              </a:solidFill>
              <a:latin typeface="Century Gothic" panose="020B0502020202020204" pitchFamily="34" charset="0"/>
            </a:endParaRPr>
          </a:p>
          <a:p>
            <a:r>
              <a:rPr lang="en-US" i="0" baseline="0" dirty="0" smtClean="0">
                <a:solidFill>
                  <a:schemeClr val="tx1">
                    <a:lumMod val="75000"/>
                    <a:lumOff val="25000"/>
                  </a:schemeClr>
                </a:solidFill>
                <a:latin typeface="Century Gothic" panose="020B0502020202020204" pitchFamily="34" charset="0"/>
              </a:rPr>
              <a:t>These communities are visualized here through the blue dots. I’ll discuss those momentarily. [click]</a:t>
            </a:r>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6</a:t>
            </a:fld>
            <a:endParaRPr lang="en-US"/>
          </a:p>
        </p:txBody>
      </p:sp>
    </p:spTree>
    <p:extLst>
      <p:ext uri="{BB962C8B-B14F-4D97-AF65-F5344CB8AC3E}">
        <p14:creationId xmlns:p14="http://schemas.microsoft.com/office/powerpoint/2010/main" val="2692317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solidFill>
                  <a:schemeClr val="tx1">
                    <a:lumMod val="75000"/>
                    <a:lumOff val="25000"/>
                  </a:schemeClr>
                </a:solidFill>
                <a:latin typeface="Century Gothic" panose="020B0502020202020204" pitchFamily="34" charset="0"/>
              </a:rPr>
              <a:t>How do we know that some communities will likely be</a:t>
            </a:r>
            <a:r>
              <a:rPr lang="en-US" sz="1200" i="0" baseline="0" dirty="0" smtClean="0">
                <a:solidFill>
                  <a:schemeClr val="tx1">
                    <a:lumMod val="75000"/>
                    <a:lumOff val="25000"/>
                  </a:schemeClr>
                </a:solidFill>
                <a:latin typeface="Century Gothic" panose="020B0502020202020204" pitchFamily="34" charset="0"/>
              </a:rPr>
              <a:t> </a:t>
            </a:r>
            <a:r>
              <a:rPr lang="en-US" sz="1200" i="0" dirty="0" smtClean="0">
                <a:solidFill>
                  <a:schemeClr val="tx1">
                    <a:lumMod val="75000"/>
                    <a:lumOff val="25000"/>
                  </a:schemeClr>
                </a:solidFill>
                <a:latin typeface="Century Gothic" panose="020B0502020202020204" pitchFamily="34" charset="0"/>
              </a:rPr>
              <a:t>undercounted more than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smtClean="0">
              <a:solidFill>
                <a:schemeClr val="tx1">
                  <a:lumMod val="75000"/>
                  <a:lumOff val="2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solidFill>
                  <a:schemeClr val="tx1">
                    <a:lumMod val="75000"/>
                    <a:lumOff val="25000"/>
                  </a:schemeClr>
                </a:solidFill>
                <a:latin typeface="Century Gothic" panose="020B0502020202020204" pitchFamily="34" charset="0"/>
              </a:rPr>
              <a:t>Lots of smart social scientists and statisticians</a:t>
            </a:r>
            <a:r>
              <a:rPr lang="en-US" sz="1200" i="0" baseline="0" dirty="0" smtClean="0">
                <a:solidFill>
                  <a:schemeClr val="tx1">
                    <a:lumMod val="75000"/>
                    <a:lumOff val="25000"/>
                  </a:schemeClr>
                </a:solidFill>
                <a:latin typeface="Century Gothic" panose="020B0502020202020204" pitchFamily="34" charset="0"/>
              </a:rPr>
              <a:t> have gotten together to understand the variables that are related to communities with higher hard-to-count scores.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solidFill>
                <a:schemeClr val="tx1">
                  <a:lumMod val="75000"/>
                  <a:lumOff val="2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baseline="0" dirty="0" smtClean="0">
                <a:solidFill>
                  <a:schemeClr val="tx1">
                    <a:lumMod val="75000"/>
                    <a:lumOff val="25000"/>
                  </a:schemeClr>
                </a:solidFill>
                <a:latin typeface="Century Gothic" panose="020B0502020202020204" pitchFamily="34" charset="0"/>
              </a:rPr>
              <a:t>There’s 14 of them. I’ll describe 6 of them since they have salience in Placer.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solidFill>
                <a:schemeClr val="tx1">
                  <a:lumMod val="75000"/>
                  <a:lumOff val="25000"/>
                </a:schemeClr>
              </a:solidFill>
              <a:latin typeface="Century Gothic" panose="020B0502020202020204" pitchFamily="34" charset="0"/>
            </a:endParaRPr>
          </a:p>
          <a:p>
            <a:pPr marL="228600" lvl="0" indent="-228600">
              <a:spcAft>
                <a:spcPts val="600"/>
              </a:spcAft>
              <a:buFont typeface="+mj-lt"/>
              <a:buAutoNum type="arabicPeriod"/>
            </a:pPr>
            <a:r>
              <a:rPr lang="en-US" sz="1200" b="0" i="0" kern="1200" dirty="0" smtClean="0">
                <a:solidFill>
                  <a:schemeClr val="tx1"/>
                </a:solidFill>
                <a:effectLst/>
                <a:latin typeface="+mn-lt"/>
                <a:ea typeface="+mn-ea"/>
                <a:cs typeface="+mn-cs"/>
              </a:rPr>
              <a:t>The percentage of </a:t>
            </a:r>
            <a:r>
              <a:rPr lang="en-US" sz="1200" b="1" i="0" kern="1200" dirty="0" smtClean="0">
                <a:solidFill>
                  <a:schemeClr val="tx1"/>
                </a:solidFill>
                <a:effectLst/>
                <a:latin typeface="+mn-lt"/>
                <a:ea typeface="+mn-ea"/>
                <a:cs typeface="+mn-cs"/>
              </a:rPr>
              <a:t>renter households </a:t>
            </a:r>
            <a:r>
              <a:rPr lang="en-US" sz="1200" b="0" i="0" kern="1200" dirty="0" smtClean="0">
                <a:solidFill>
                  <a:schemeClr val="tx1"/>
                </a:solidFill>
                <a:effectLst/>
                <a:latin typeface="+mn-lt"/>
                <a:ea typeface="+mn-ea"/>
                <a:cs typeface="+mn-cs"/>
              </a:rPr>
              <a:t>in a community is among the strongest hard-to-count indicators. Renters move more often and have a greater chance of being missed during the census-taking process. [click]</a:t>
            </a:r>
          </a:p>
          <a:p>
            <a:pPr marL="228600" lvl="0" indent="-228600">
              <a:spcAft>
                <a:spcPts val="600"/>
              </a:spcAft>
              <a:buFont typeface="+mj-lt"/>
              <a:buAutoNum type="arabicPeriod"/>
            </a:pPr>
            <a:endParaRPr lang="en-US" sz="1200" kern="1200" dirty="0" smtClean="0">
              <a:solidFill>
                <a:schemeClr val="tx1"/>
              </a:solidFill>
              <a:effectLst/>
              <a:latin typeface="+mn-lt"/>
              <a:ea typeface="+mn-ea"/>
              <a:cs typeface="+mn-cs"/>
            </a:endParaRPr>
          </a:p>
          <a:p>
            <a:pPr marL="228600" lvl="0" indent="-228600">
              <a:spcAft>
                <a:spcPts val="600"/>
              </a:spcAft>
              <a:buFont typeface="+mj-lt"/>
              <a:buAutoNum type="arabicPeriod"/>
            </a:pPr>
            <a:r>
              <a:rPr lang="en-US" sz="1200" kern="1200" dirty="0" smtClean="0">
                <a:solidFill>
                  <a:schemeClr val="tx1"/>
                </a:solidFill>
                <a:effectLst/>
                <a:latin typeface="+mn-lt"/>
                <a:ea typeface="+mn-ea"/>
                <a:cs typeface="+mn-cs"/>
              </a:rPr>
              <a:t>This will be the first census to rely heavily on online responses. We also know that a household without a </a:t>
            </a:r>
            <a:r>
              <a:rPr lang="en-US" sz="1200" b="1" kern="1200" dirty="0" smtClean="0">
                <a:solidFill>
                  <a:schemeClr val="tx1"/>
                </a:solidFill>
                <a:effectLst/>
                <a:latin typeface="+mn-lt"/>
                <a:ea typeface="+mn-ea"/>
                <a:cs typeface="+mn-cs"/>
              </a:rPr>
              <a:t>broadband subscription </a:t>
            </a:r>
            <a:r>
              <a:rPr lang="en-US" sz="1200" kern="1200" dirty="0" smtClean="0">
                <a:solidFill>
                  <a:schemeClr val="tx1"/>
                </a:solidFill>
                <a:effectLst/>
                <a:latin typeface="+mn-lt"/>
                <a:ea typeface="+mn-ea"/>
                <a:cs typeface="+mn-cs"/>
              </a:rPr>
              <a:t>is less likely to know about the census and more likely to fail to self-respond. [click]</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endParaRPr lang="en-US" sz="1200" b="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200" b="0" kern="1200" dirty="0" smtClean="0">
                <a:solidFill>
                  <a:schemeClr val="tx1"/>
                </a:solidFill>
                <a:effectLst/>
                <a:latin typeface="+mn-lt"/>
                <a:ea typeface="+mn-ea"/>
                <a:cs typeface="+mn-cs"/>
              </a:rPr>
              <a:t>People</a:t>
            </a:r>
            <a:r>
              <a:rPr lang="en-US" sz="1200" b="0" kern="1200" baseline="0" dirty="0" smtClean="0">
                <a:solidFill>
                  <a:schemeClr val="tx1"/>
                </a:solidFill>
                <a:effectLst/>
                <a:latin typeface="+mn-lt"/>
                <a:ea typeface="+mn-ea"/>
                <a:cs typeface="+mn-cs"/>
              </a:rPr>
              <a:t> below </a:t>
            </a:r>
            <a:r>
              <a:rPr lang="en-US" sz="1200" b="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poverty level </a:t>
            </a:r>
            <a:r>
              <a:rPr lang="en-US" sz="1200" b="0" kern="1200" dirty="0" smtClean="0">
                <a:solidFill>
                  <a:schemeClr val="tx1"/>
                </a:solidFill>
                <a:effectLst/>
                <a:latin typeface="+mn-lt"/>
                <a:ea typeface="+mn-ea"/>
                <a:cs typeface="+mn-cs"/>
              </a:rPr>
              <a:t>are less likely to have full and complete administrative </a:t>
            </a:r>
            <a:r>
              <a:rPr lang="en-US" sz="1200" kern="1200" dirty="0" smtClean="0">
                <a:solidFill>
                  <a:schemeClr val="tx1"/>
                </a:solidFill>
                <a:effectLst/>
                <a:latin typeface="+mn-lt"/>
                <a:ea typeface="+mn-ea"/>
                <a:cs typeface="+mn-cs"/>
              </a:rPr>
              <a:t>records to supplement the census, such as tax returns.</a:t>
            </a:r>
            <a:r>
              <a:rPr lang="en-US" sz="1200" kern="1200" baseline="0" dirty="0" smtClean="0">
                <a:solidFill>
                  <a:schemeClr val="tx1"/>
                </a:solidFill>
                <a:effectLst/>
                <a:latin typeface="+mn-lt"/>
                <a:ea typeface="+mn-ea"/>
                <a:cs typeface="+mn-cs"/>
              </a:rPr>
              <a:t> Th</a:t>
            </a:r>
            <a:r>
              <a:rPr lang="en-US" sz="1200" kern="1200" dirty="0" smtClean="0">
                <a:solidFill>
                  <a:schemeClr val="tx1"/>
                </a:solidFill>
                <a:effectLst/>
                <a:latin typeface="+mn-lt"/>
                <a:ea typeface="+mn-ea"/>
                <a:cs typeface="+mn-cs"/>
              </a:rPr>
              <a:t>ey’re also less likely to have </a:t>
            </a:r>
            <a:r>
              <a:rPr lang="en-US" sz="1200" b="1" kern="1200" dirty="0" smtClean="0">
                <a:solidFill>
                  <a:schemeClr val="tx1"/>
                </a:solidFill>
                <a:effectLst/>
                <a:latin typeface="+mn-lt"/>
                <a:ea typeface="+mn-ea"/>
                <a:cs typeface="+mn-cs"/>
              </a:rPr>
              <a:t>internet access</a:t>
            </a:r>
            <a:r>
              <a:rPr lang="en-US" sz="1200" kern="1200" dirty="0" smtClean="0">
                <a:solidFill>
                  <a:schemeClr val="tx1"/>
                </a:solidFill>
                <a:effectLst/>
                <a:latin typeface="+mn-lt"/>
                <a:ea typeface="+mn-ea"/>
                <a:cs typeface="+mn-cs"/>
              </a:rPr>
              <a:t> and tend to be </a:t>
            </a:r>
            <a:r>
              <a:rPr lang="en-US" sz="1200" b="1" kern="1200" dirty="0" smtClean="0">
                <a:solidFill>
                  <a:schemeClr val="tx1"/>
                </a:solidFill>
                <a:effectLst/>
                <a:latin typeface="+mn-lt"/>
                <a:ea typeface="+mn-ea"/>
                <a:cs typeface="+mn-cs"/>
              </a:rPr>
              <a:t>renters</a:t>
            </a:r>
            <a:r>
              <a:rPr lang="en-US" sz="1200" kern="1200" dirty="0" smtClean="0">
                <a:solidFill>
                  <a:schemeClr val="tx1"/>
                </a:solidFill>
                <a:effectLst/>
                <a:latin typeface="+mn-lt"/>
                <a:ea typeface="+mn-ea"/>
                <a:cs typeface="+mn-cs"/>
              </a:rPr>
              <a:t>. [click]</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endParaRPr lang="en-US" sz="1200" b="0" i="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200" b="0" i="0" kern="1200" dirty="0" smtClean="0">
                <a:solidFill>
                  <a:schemeClr val="tx1"/>
                </a:solidFill>
                <a:effectLst/>
                <a:latin typeface="+mn-lt"/>
                <a:ea typeface="+mn-ea"/>
                <a:cs typeface="+mn-cs"/>
              </a:rPr>
              <a:t>More </a:t>
            </a:r>
            <a:r>
              <a:rPr lang="en-US" sz="1200" b="1" i="0" kern="1200" dirty="0" smtClean="0">
                <a:solidFill>
                  <a:schemeClr val="tx1"/>
                </a:solidFill>
                <a:effectLst/>
                <a:latin typeface="+mn-lt"/>
                <a:ea typeface="+mn-ea"/>
                <a:cs typeface="+mn-cs"/>
              </a:rPr>
              <a:t>children under 5</a:t>
            </a:r>
            <a:r>
              <a:rPr lang="en-US" sz="1200" b="1" i="0" kern="1200" baseline="0" dirty="0" smtClean="0">
                <a:solidFill>
                  <a:schemeClr val="tx1"/>
                </a:solidFill>
                <a:effectLst/>
                <a:latin typeface="+mn-lt"/>
                <a:ea typeface="+mn-ea"/>
                <a:cs typeface="+mn-cs"/>
              </a:rPr>
              <a:t> years of age</a:t>
            </a:r>
            <a:r>
              <a:rPr lang="en-US" sz="1200" b="0" i="0" kern="1200" baseline="0" dirty="0" smtClean="0">
                <a:solidFill>
                  <a:schemeClr val="tx1"/>
                </a:solidFill>
                <a:effectLst/>
                <a:latin typeface="+mn-lt"/>
                <a:ea typeface="+mn-ea"/>
                <a:cs typeface="+mn-cs"/>
              </a:rPr>
              <a:t> are</a:t>
            </a:r>
            <a:r>
              <a:rPr lang="en-US" sz="1200" b="0" i="0" kern="1200" dirty="0" smtClean="0">
                <a:solidFill>
                  <a:schemeClr val="tx1"/>
                </a:solidFill>
                <a:effectLst/>
                <a:latin typeface="+mn-lt"/>
                <a:ea typeface="+mn-ea"/>
                <a:cs typeface="+mn-cs"/>
              </a:rPr>
              <a:t> living in complex family situations, such as shared parental custody or with a grandparent, increasing the chances they will be left off the census form. Some new parents mistakenly believe the census incorporates birth records. It does not. [click]</a:t>
            </a:r>
            <a:endParaRPr lang="en-US" sz="1200" b="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endParaRPr lang="en-US" sz="1200" b="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200" b="0" kern="1200" dirty="0" smtClean="0">
                <a:solidFill>
                  <a:schemeClr val="tx1"/>
                </a:solidFill>
                <a:effectLst/>
                <a:latin typeface="+mn-lt"/>
                <a:ea typeface="+mn-ea"/>
                <a:cs typeface="+mn-cs"/>
              </a:rPr>
              <a:t>Those who</a:t>
            </a:r>
            <a:r>
              <a:rPr lang="en-US" sz="1200" b="0" kern="1200" baseline="0" dirty="0" smtClean="0">
                <a:solidFill>
                  <a:schemeClr val="tx1"/>
                </a:solidFill>
                <a:effectLst/>
                <a:latin typeface="+mn-lt"/>
                <a:ea typeface="+mn-ea"/>
                <a:cs typeface="+mn-cs"/>
              </a:rPr>
              <a:t> have </a:t>
            </a:r>
            <a:r>
              <a:rPr lang="en-US" sz="1200" b="1" kern="1200" baseline="0" dirty="0" smtClean="0">
                <a:solidFill>
                  <a:schemeClr val="tx1"/>
                </a:solidFill>
                <a:effectLst/>
                <a:latin typeface="+mn-lt"/>
                <a:ea typeface="+mn-ea"/>
                <a:cs typeface="+mn-cs"/>
              </a:rPr>
              <a:t>m</a:t>
            </a:r>
            <a:r>
              <a:rPr lang="en-US" sz="1200" b="1" kern="1200" dirty="0" smtClean="0">
                <a:solidFill>
                  <a:schemeClr val="tx1"/>
                </a:solidFill>
                <a:effectLst/>
                <a:latin typeface="+mn-lt"/>
                <a:ea typeface="+mn-ea"/>
                <a:cs typeface="+mn-cs"/>
              </a:rPr>
              <a:t>oved recently</a:t>
            </a:r>
            <a:r>
              <a:rPr lang="en-US" sz="1200" b="0" kern="1200" dirty="0" smtClean="0">
                <a:solidFill>
                  <a:schemeClr val="tx1"/>
                </a:solidFill>
                <a:effectLst/>
                <a:latin typeface="+mn-lt"/>
                <a:ea typeface="+mn-ea"/>
                <a:cs typeface="+mn-cs"/>
              </a:rPr>
              <a:t>, or recent arrivals are likely to have little connection to local civic affairs. Administrative</a:t>
            </a:r>
            <a:r>
              <a:rPr lang="en-US" sz="1200" b="0" kern="1200" baseline="0" dirty="0" smtClean="0">
                <a:solidFill>
                  <a:schemeClr val="tx1"/>
                </a:solidFill>
                <a:effectLst/>
                <a:latin typeface="+mn-lt"/>
                <a:ea typeface="+mn-ea"/>
                <a:cs typeface="+mn-cs"/>
              </a:rPr>
              <a:t> records about this population will be more difficult to come by. [click]</a:t>
            </a:r>
            <a:endParaRPr lang="en-US" sz="1200" b="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endParaRPr lang="en-US" sz="1200" b="0" i="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1200" b="0" i="0" kern="1200" dirty="0" smtClean="0">
                <a:solidFill>
                  <a:schemeClr val="tx1"/>
                </a:solidFill>
                <a:effectLst/>
                <a:latin typeface="+mn-lt"/>
                <a:ea typeface="+mn-ea"/>
                <a:cs typeface="+mn-cs"/>
              </a:rPr>
              <a:t>People who are </a:t>
            </a:r>
            <a:r>
              <a:rPr lang="en-US" sz="1200" b="1" i="0" kern="1200" dirty="0" smtClean="0">
                <a:solidFill>
                  <a:schemeClr val="tx1"/>
                </a:solidFill>
                <a:effectLst/>
                <a:latin typeface="+mn-lt"/>
                <a:ea typeface="+mn-ea"/>
                <a:cs typeface="+mn-cs"/>
              </a:rPr>
              <a:t>born in other countries </a:t>
            </a:r>
            <a:r>
              <a:rPr lang="en-US" sz="1200" b="0" i="0" kern="1200" dirty="0" smtClean="0">
                <a:solidFill>
                  <a:schemeClr val="tx1"/>
                </a:solidFill>
                <a:effectLst/>
                <a:latin typeface="+mn-lt"/>
                <a:ea typeface="+mn-ea"/>
                <a:cs typeface="+mn-cs"/>
              </a:rPr>
              <a:t>are less likely to be familiar with the census. Some also are not citizens and may fear the consequences of revealing their presence and legal status to the government. [click]</a:t>
            </a:r>
            <a:endParaRPr lang="en-US" sz="1200" b="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7</a:t>
            </a:fld>
            <a:endParaRPr lang="en-US"/>
          </a:p>
        </p:txBody>
      </p:sp>
    </p:spTree>
    <p:extLst>
      <p:ext uri="{BB962C8B-B14F-4D97-AF65-F5344CB8AC3E}">
        <p14:creationId xmlns:p14="http://schemas.microsoft.com/office/powerpoint/2010/main" val="3241005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will</a:t>
            </a:r>
            <a:r>
              <a:rPr lang="en-US" baseline="0" dirty="0" smtClean="0"/>
              <a:t> we focus? [click]</a:t>
            </a:r>
          </a:p>
          <a:p>
            <a:endParaRPr lang="en-US" dirty="0" smtClean="0"/>
          </a:p>
          <a:p>
            <a:r>
              <a:rPr lang="en-US" dirty="0" smtClean="0"/>
              <a:t>When we took</a:t>
            </a:r>
            <a:r>
              <a:rPr lang="en-US" baseline="0" dirty="0" smtClean="0"/>
              <a:t> a look under the hood, we found 4 communities most at risk of an undercount. </a:t>
            </a:r>
          </a:p>
          <a:p>
            <a:endParaRPr lang="en-US" baseline="0" dirty="0" smtClean="0"/>
          </a:p>
          <a:p>
            <a:r>
              <a:rPr lang="en-US" baseline="0" dirty="0" smtClean="0"/>
              <a:t>These four communities possess many of the same variables on the preceding slide, which drive up hard-to-count scores. [click]</a:t>
            </a:r>
          </a:p>
          <a:p>
            <a:endParaRPr lang="en-US" baseline="0" dirty="0" smtClean="0"/>
          </a:p>
          <a:p>
            <a:pPr marL="171450" indent="-171450">
              <a:buFont typeface="Arial" panose="020B0604020202020204" pitchFamily="34" charset="0"/>
              <a:buChar char="•"/>
            </a:pPr>
            <a:r>
              <a:rPr lang="en-US" baseline="0" dirty="0" smtClean="0"/>
              <a:t>North Auburn (including The Greens) has the highest hard-to-count score of any Placer census tract (at 72), which is 35 points higher than the state median of 37.</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Next is Roseville which includes portions of Central Roseville (score of 58), hugs the railroad down to the county line.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Third is a community in Rocklin (score of 49). It’s a pocket, hugged on one side by Highway 65 and I-80 on the other.</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Last, is Kings Beach (score of 48).</a:t>
            </a:r>
          </a:p>
          <a:p>
            <a:endParaRPr lang="en-US" baseline="0" dirty="0" smtClean="0"/>
          </a:p>
          <a:p>
            <a:r>
              <a:rPr lang="en-US" baseline="0" dirty="0" smtClean="0"/>
              <a:t>You’ll notice there are about 13,000 people living in these four communities. </a:t>
            </a:r>
          </a:p>
          <a:p>
            <a:endParaRPr lang="en-US" baseline="0" dirty="0" smtClean="0"/>
          </a:p>
          <a:p>
            <a:r>
              <a:rPr lang="en-US" baseline="0" dirty="0" smtClean="0"/>
              <a:t>If 20% (or about 2,600) go uncounted, Placer County will lose over $2.6m in federal aid annually for 10 years until the next census. [click]</a:t>
            </a:r>
          </a:p>
          <a:p>
            <a:endParaRPr lang="en-US" baseline="0" dirty="0" smtClean="0"/>
          </a:p>
        </p:txBody>
      </p:sp>
      <p:sp>
        <p:nvSpPr>
          <p:cNvPr id="4" name="Slide Number Placeholder 3"/>
          <p:cNvSpPr>
            <a:spLocks noGrp="1"/>
          </p:cNvSpPr>
          <p:nvPr>
            <p:ph type="sldNum" sz="quarter" idx="10"/>
          </p:nvPr>
        </p:nvSpPr>
        <p:spPr/>
        <p:txBody>
          <a:bodyPr/>
          <a:lstStyle/>
          <a:p>
            <a:fld id="{5FF02424-F0F9-49EC-9B26-AAC384003C91}" type="slidenum">
              <a:rPr lang="en-US" smtClean="0"/>
              <a:t>8</a:t>
            </a:fld>
            <a:endParaRPr lang="en-US"/>
          </a:p>
        </p:txBody>
      </p:sp>
    </p:spTree>
    <p:extLst>
      <p:ext uri="{BB962C8B-B14F-4D97-AF65-F5344CB8AC3E}">
        <p14:creationId xmlns:p14="http://schemas.microsoft.com/office/powerpoint/2010/main" val="3045497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else will we focus?</a:t>
            </a:r>
            <a:r>
              <a:rPr lang="en-US" baseline="0" dirty="0" smtClean="0"/>
              <a:t> [click]</a:t>
            </a:r>
          </a:p>
          <a:p>
            <a:endParaRPr lang="en-US" dirty="0" smtClean="0"/>
          </a:p>
          <a:p>
            <a:r>
              <a:rPr lang="en-US" dirty="0" smtClean="0"/>
              <a:t>Additionally, there are other communities with hard-to-count score higher than California’s median</a:t>
            </a:r>
            <a:r>
              <a:rPr lang="en-US" baseline="0" dirty="0" smtClean="0"/>
              <a:t>. [click twice]</a:t>
            </a:r>
          </a:p>
          <a:p>
            <a:endParaRPr lang="en-US" baseline="0" dirty="0" smtClean="0"/>
          </a:p>
          <a:p>
            <a:pPr marL="171450" indent="-171450">
              <a:buFont typeface="Arial" panose="020B0604020202020204" pitchFamily="34" charset="0"/>
              <a:buChar char="•"/>
            </a:pPr>
            <a:r>
              <a:rPr lang="en-US" baseline="0" dirty="0" smtClean="0"/>
              <a:t>Tahoe City</a:t>
            </a:r>
          </a:p>
          <a:p>
            <a:pPr marL="171450" indent="-171450">
              <a:buFont typeface="Arial" panose="020B0604020202020204" pitchFamily="34" charset="0"/>
              <a:buChar char="•"/>
            </a:pPr>
            <a:r>
              <a:rPr lang="en-US" baseline="0" dirty="0" smtClean="0"/>
              <a:t>Foresthill</a:t>
            </a:r>
          </a:p>
          <a:p>
            <a:pPr marL="171450" indent="-171450">
              <a:buFont typeface="Arial" panose="020B0604020202020204" pitchFamily="34" charset="0"/>
              <a:buChar char="•"/>
            </a:pPr>
            <a:r>
              <a:rPr lang="en-US" baseline="0" dirty="0" smtClean="0"/>
              <a:t>Sheridan</a:t>
            </a:r>
          </a:p>
          <a:p>
            <a:pPr marL="171450" indent="-171450">
              <a:buFont typeface="Arial" panose="020B0604020202020204" pitchFamily="34" charset="0"/>
              <a:buChar char="•"/>
            </a:pPr>
            <a:r>
              <a:rPr lang="en-US" baseline="0" dirty="0" smtClean="0"/>
              <a:t>Lincoln, next to First street</a:t>
            </a:r>
          </a:p>
          <a:p>
            <a:endParaRPr lang="en-US" baseline="0" dirty="0" smtClean="0"/>
          </a:p>
          <a:p>
            <a:r>
              <a:rPr lang="en-US" baseline="0" dirty="0" smtClean="0"/>
              <a:t>[click]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9</a:t>
            </a:fld>
            <a:endParaRPr lang="en-US"/>
          </a:p>
        </p:txBody>
      </p:sp>
    </p:spTree>
    <p:extLst>
      <p:ext uri="{BB962C8B-B14F-4D97-AF65-F5344CB8AC3E}">
        <p14:creationId xmlns:p14="http://schemas.microsoft.com/office/powerpoint/2010/main" val="2292658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1"/>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1088639" indent="0" algn="ctr">
              <a:buNone/>
              <a:defRPr>
                <a:solidFill>
                  <a:schemeClr val="tx1">
                    <a:tint val="75000"/>
                  </a:schemeClr>
                </a:solidFill>
              </a:defRPr>
            </a:lvl2pPr>
            <a:lvl3pPr marL="2177278" indent="0" algn="ctr">
              <a:buNone/>
              <a:defRPr>
                <a:solidFill>
                  <a:schemeClr val="tx1">
                    <a:tint val="75000"/>
                  </a:schemeClr>
                </a:solidFill>
              </a:defRPr>
            </a:lvl3pPr>
            <a:lvl4pPr marL="3265917" indent="0" algn="ctr">
              <a:buNone/>
              <a:defRPr>
                <a:solidFill>
                  <a:schemeClr val="tx1">
                    <a:tint val="75000"/>
                  </a:schemeClr>
                </a:solidFill>
              </a:defRPr>
            </a:lvl4pPr>
            <a:lvl5pPr marL="4354556" indent="0" algn="ctr">
              <a:buNone/>
              <a:defRPr>
                <a:solidFill>
                  <a:schemeClr val="tx1">
                    <a:tint val="75000"/>
                  </a:schemeClr>
                </a:solidFill>
              </a:defRPr>
            </a:lvl5pPr>
            <a:lvl6pPr marL="5443195" indent="0" algn="ctr">
              <a:buNone/>
              <a:defRPr>
                <a:solidFill>
                  <a:schemeClr val="tx1">
                    <a:tint val="75000"/>
                  </a:schemeClr>
                </a:solidFill>
              </a:defRPr>
            </a:lvl6pPr>
            <a:lvl7pPr marL="6531834" indent="0" algn="ctr">
              <a:buNone/>
              <a:defRPr>
                <a:solidFill>
                  <a:schemeClr val="tx1">
                    <a:tint val="75000"/>
                  </a:schemeClr>
                </a:solidFill>
              </a:defRPr>
            </a:lvl7pPr>
            <a:lvl8pPr marL="7620472" indent="0" algn="ctr">
              <a:buNone/>
              <a:defRPr>
                <a:solidFill>
                  <a:schemeClr val="tx1">
                    <a:tint val="75000"/>
                  </a:schemeClr>
                </a:solidFill>
              </a:defRPr>
            </a:lvl8pPr>
            <a:lvl9pPr marL="8709111"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8" name="Footer Placeholder 7"/>
          <p:cNvSpPr>
            <a:spLocks noGrp="1"/>
          </p:cNvSpPr>
          <p:nvPr>
            <p:ph type="ftr" sz="quarter" idx="11"/>
          </p:nvPr>
        </p:nvSpPr>
        <p:spPr/>
        <p:txBody>
          <a:bodyPr/>
          <a:lstStyle/>
          <a:p>
            <a:r>
              <a:rPr lang="en-US" dirty="0" smtClean="0"/>
              <a:t>Apr 2019 I Department Heads Meeting</a:t>
            </a:r>
            <a:endParaRPr lang="en-US" dirty="0"/>
          </a:p>
        </p:txBody>
      </p:sp>
      <p:sp>
        <p:nvSpPr>
          <p:cNvPr id="9" name="Slide Number Placeholder 8"/>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2274039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8" name="Footer Placeholder 7"/>
          <p:cNvSpPr>
            <a:spLocks noGrp="1"/>
          </p:cNvSpPr>
          <p:nvPr>
            <p:ph type="ftr" sz="quarter" idx="11"/>
          </p:nvPr>
        </p:nvSpPr>
        <p:spPr/>
        <p:txBody>
          <a:bodyPr/>
          <a:lstStyle/>
          <a:p>
            <a:r>
              <a:rPr lang="en-US" dirty="0" smtClean="0"/>
              <a:t>Apr 2019 I Department Heads Meeting</a:t>
            </a:r>
            <a:endParaRPr lang="en-US" dirty="0"/>
          </a:p>
        </p:txBody>
      </p:sp>
      <p:sp>
        <p:nvSpPr>
          <p:cNvPr id="9" name="Slide Number Placeholder 8"/>
          <p:cNvSpPr>
            <a:spLocks noGrp="1"/>
          </p:cNvSpPr>
          <p:nvPr>
            <p:ph type="sldNum" sz="quarter" idx="12"/>
          </p:nvPr>
        </p:nvSpPr>
        <p:spPr/>
        <p:txBody>
          <a:bodyPr/>
          <a:lstStyle/>
          <a:p>
            <a:fld id="{434729E3-2E82-4CFB-8E7C-60B0DB8F16A9}" type="slidenum">
              <a:rPr lang="en-US" smtClean="0"/>
              <a:pPr/>
              <a:t>‹#›</a:t>
            </a:fld>
            <a:endParaRPr lang="en-US" dirty="0"/>
          </a:p>
        </p:txBody>
      </p:sp>
    </p:spTree>
    <p:extLst>
      <p:ext uri="{BB962C8B-B14F-4D97-AF65-F5344CB8AC3E}">
        <p14:creationId xmlns:p14="http://schemas.microsoft.com/office/powerpoint/2010/main" val="24334166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157006" y="1098550"/>
            <a:ext cx="14632305" cy="23406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51625" y="1098550"/>
            <a:ext cx="43498930" cy="23406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8" name="Footer Placeholder 7"/>
          <p:cNvSpPr>
            <a:spLocks noGrp="1"/>
          </p:cNvSpPr>
          <p:nvPr>
            <p:ph type="ftr" sz="quarter" idx="11"/>
          </p:nvPr>
        </p:nvSpPr>
        <p:spPr/>
        <p:txBody>
          <a:bodyPr/>
          <a:lstStyle/>
          <a:p>
            <a:r>
              <a:rPr lang="en-US" dirty="0" smtClean="0"/>
              <a:t>Apr 2019 I Department Heads Meeting</a:t>
            </a:r>
            <a:endParaRPr lang="en-US" dirty="0"/>
          </a:p>
        </p:txBody>
      </p:sp>
      <p:sp>
        <p:nvSpPr>
          <p:cNvPr id="9" name="Slide Number Placeholder 8"/>
          <p:cNvSpPr>
            <a:spLocks noGrp="1"/>
          </p:cNvSpPr>
          <p:nvPr>
            <p:ph type="sldNum" sz="quarter" idx="12"/>
          </p:nvPr>
        </p:nvSpPr>
        <p:spPr/>
        <p:txBody>
          <a:bodyPr/>
          <a:lstStyle/>
          <a:p>
            <a:fld id="{434729E3-2E82-4CFB-8E7C-60B0DB8F16A9}" type="slidenum">
              <a:rPr lang="en-US" smtClean="0"/>
              <a:pPr/>
              <a:t>‹#›</a:t>
            </a:fld>
            <a:endParaRPr lang="en-US" dirty="0"/>
          </a:p>
        </p:txBody>
      </p:sp>
    </p:spTree>
    <p:extLst>
      <p:ext uri="{BB962C8B-B14F-4D97-AF65-F5344CB8AC3E}">
        <p14:creationId xmlns:p14="http://schemas.microsoft.com/office/powerpoint/2010/main" val="11168328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8" name="Footer Placeholder 7"/>
          <p:cNvSpPr>
            <a:spLocks noGrp="1"/>
          </p:cNvSpPr>
          <p:nvPr>
            <p:ph type="ftr" sz="quarter" idx="11"/>
          </p:nvPr>
        </p:nvSpPr>
        <p:spPr/>
        <p:txBody>
          <a:bodyPr/>
          <a:lstStyle/>
          <a:p>
            <a:r>
              <a:rPr lang="en-US" dirty="0" smtClean="0"/>
              <a:t>Apr 2019 I Department Heads Meeting</a:t>
            </a:r>
            <a:endParaRPr lang="en-US" dirty="0"/>
          </a:p>
        </p:txBody>
      </p:sp>
      <p:sp>
        <p:nvSpPr>
          <p:cNvPr id="9" name="Slide Number Placeholder 8"/>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020616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1"/>
            <a:ext cx="20729099" cy="2724150"/>
          </a:xfrm>
        </p:spPr>
        <p:txBody>
          <a:bodyPr anchor="t"/>
          <a:lstStyle>
            <a:lvl1pPr algn="l">
              <a:defRPr sz="95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800">
                <a:solidFill>
                  <a:schemeClr val="tx1">
                    <a:tint val="75000"/>
                  </a:schemeClr>
                </a:solidFill>
              </a:defRPr>
            </a:lvl1pPr>
            <a:lvl2pPr marL="1088639" indent="0">
              <a:buNone/>
              <a:defRPr sz="4300">
                <a:solidFill>
                  <a:schemeClr val="tx1">
                    <a:tint val="75000"/>
                  </a:schemeClr>
                </a:solidFill>
              </a:defRPr>
            </a:lvl2pPr>
            <a:lvl3pPr marL="2177278" indent="0">
              <a:buNone/>
              <a:defRPr sz="3800">
                <a:solidFill>
                  <a:schemeClr val="tx1">
                    <a:tint val="75000"/>
                  </a:schemeClr>
                </a:solidFill>
              </a:defRPr>
            </a:lvl3pPr>
            <a:lvl4pPr marL="3265917" indent="0">
              <a:buNone/>
              <a:defRPr sz="3300">
                <a:solidFill>
                  <a:schemeClr val="tx1">
                    <a:tint val="75000"/>
                  </a:schemeClr>
                </a:solidFill>
              </a:defRPr>
            </a:lvl4pPr>
            <a:lvl5pPr marL="4354556" indent="0">
              <a:buNone/>
              <a:defRPr sz="3300">
                <a:solidFill>
                  <a:schemeClr val="tx1">
                    <a:tint val="75000"/>
                  </a:schemeClr>
                </a:solidFill>
              </a:defRPr>
            </a:lvl5pPr>
            <a:lvl6pPr marL="5443195" indent="0">
              <a:buNone/>
              <a:defRPr sz="3300">
                <a:solidFill>
                  <a:schemeClr val="tx1">
                    <a:tint val="75000"/>
                  </a:schemeClr>
                </a:solidFill>
              </a:defRPr>
            </a:lvl6pPr>
            <a:lvl7pPr marL="6531834" indent="0">
              <a:buNone/>
              <a:defRPr sz="3300">
                <a:solidFill>
                  <a:schemeClr val="tx1">
                    <a:tint val="75000"/>
                  </a:schemeClr>
                </a:solidFill>
              </a:defRPr>
            </a:lvl7pPr>
            <a:lvl8pPr marL="7620472" indent="0">
              <a:buNone/>
              <a:defRPr sz="3300">
                <a:solidFill>
                  <a:schemeClr val="tx1">
                    <a:tint val="75000"/>
                  </a:schemeClr>
                </a:solidFill>
              </a:defRPr>
            </a:lvl8pPr>
            <a:lvl9pPr marL="8709111" indent="0">
              <a:buNone/>
              <a:defRPr sz="33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8" name="Footer Placeholder 7"/>
          <p:cNvSpPr>
            <a:spLocks noGrp="1"/>
          </p:cNvSpPr>
          <p:nvPr>
            <p:ph type="ftr" sz="quarter" idx="11"/>
          </p:nvPr>
        </p:nvSpPr>
        <p:spPr/>
        <p:txBody>
          <a:bodyPr/>
          <a:lstStyle/>
          <a:p>
            <a:r>
              <a:rPr lang="en-US" dirty="0" smtClean="0"/>
              <a:t>Apr 2019 I Department Heads Meeting</a:t>
            </a:r>
            <a:endParaRPr lang="en-US" dirty="0"/>
          </a:p>
        </p:txBody>
      </p:sp>
      <p:sp>
        <p:nvSpPr>
          <p:cNvPr id="9" name="Slide Number Placeholder 8"/>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9778769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51623" y="6400801"/>
            <a:ext cx="29065619" cy="181038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2723696" y="6400801"/>
            <a:ext cx="29065616" cy="181038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7"/>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9" name="Footer Placeholder 8"/>
          <p:cNvSpPr>
            <a:spLocks noGrp="1"/>
          </p:cNvSpPr>
          <p:nvPr>
            <p:ph type="ftr" sz="quarter" idx="11"/>
          </p:nvPr>
        </p:nvSpPr>
        <p:spPr/>
        <p:txBody>
          <a:bodyPr/>
          <a:lstStyle/>
          <a:p>
            <a:r>
              <a:rPr lang="en-US" dirty="0" smtClean="0"/>
              <a:t>Apr 2019 I Department Heads Meeting</a:t>
            </a:r>
            <a:endParaRPr lang="en-US" dirty="0"/>
          </a:p>
        </p:txBody>
      </p:sp>
      <p:sp>
        <p:nvSpPr>
          <p:cNvPr id="10" name="Slide Number Placeholder 9"/>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4181722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26"/>
            <a:ext cx="10775238" cy="1279524"/>
          </a:xfrm>
        </p:spPr>
        <p:txBody>
          <a:bodyPr anchor="b"/>
          <a:lstStyle>
            <a:lvl1pPr marL="0" indent="0">
              <a:buNone/>
              <a:defRPr sz="5700" b="1"/>
            </a:lvl1pPr>
            <a:lvl2pPr marL="1088639" indent="0">
              <a:buNone/>
              <a:defRPr sz="4800" b="1"/>
            </a:lvl2pPr>
            <a:lvl3pPr marL="2177278" indent="0">
              <a:buNone/>
              <a:defRPr sz="4300" b="1"/>
            </a:lvl3pPr>
            <a:lvl4pPr marL="3265917" indent="0">
              <a:buNone/>
              <a:defRPr sz="3800" b="1"/>
            </a:lvl4pPr>
            <a:lvl5pPr marL="4354556" indent="0">
              <a:buNone/>
              <a:defRPr sz="3800" b="1"/>
            </a:lvl5pPr>
            <a:lvl6pPr marL="5443195" indent="0">
              <a:buNone/>
              <a:defRPr sz="3800" b="1"/>
            </a:lvl6pPr>
            <a:lvl7pPr marL="6531834" indent="0">
              <a:buNone/>
              <a:defRPr sz="3800" b="1"/>
            </a:lvl7pPr>
            <a:lvl8pPr marL="7620472" indent="0">
              <a:buNone/>
              <a:defRPr sz="3800" b="1"/>
            </a:lvl8pPr>
            <a:lvl9pPr marL="8709111"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48" y="3070226"/>
            <a:ext cx="10779470" cy="1279524"/>
          </a:xfrm>
        </p:spPr>
        <p:txBody>
          <a:bodyPr anchor="b"/>
          <a:lstStyle>
            <a:lvl1pPr marL="0" indent="0">
              <a:buNone/>
              <a:defRPr sz="5700" b="1"/>
            </a:lvl1pPr>
            <a:lvl2pPr marL="1088639" indent="0">
              <a:buNone/>
              <a:defRPr sz="4800" b="1"/>
            </a:lvl2pPr>
            <a:lvl3pPr marL="2177278" indent="0">
              <a:buNone/>
              <a:defRPr sz="4300" b="1"/>
            </a:lvl3pPr>
            <a:lvl4pPr marL="3265917" indent="0">
              <a:buNone/>
              <a:defRPr sz="3800" b="1"/>
            </a:lvl4pPr>
            <a:lvl5pPr marL="4354556" indent="0">
              <a:buNone/>
              <a:defRPr sz="3800" b="1"/>
            </a:lvl5pPr>
            <a:lvl6pPr marL="5443195" indent="0">
              <a:buNone/>
              <a:defRPr sz="3800" b="1"/>
            </a:lvl6pPr>
            <a:lvl7pPr marL="6531834" indent="0">
              <a:buNone/>
              <a:defRPr sz="3800" b="1"/>
            </a:lvl7pPr>
            <a:lvl8pPr marL="7620472" indent="0">
              <a:buNone/>
              <a:defRPr sz="3800" b="1"/>
            </a:lvl8pPr>
            <a:lvl9pPr marL="8709111"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8348" y="4349750"/>
            <a:ext cx="10779470"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11" name="Footer Placeholder 10"/>
          <p:cNvSpPr>
            <a:spLocks noGrp="1"/>
          </p:cNvSpPr>
          <p:nvPr>
            <p:ph type="ftr" sz="quarter" idx="11"/>
          </p:nvPr>
        </p:nvSpPr>
        <p:spPr/>
        <p:txBody>
          <a:bodyPr/>
          <a:lstStyle/>
          <a:p>
            <a:r>
              <a:rPr lang="en-US" dirty="0" smtClean="0"/>
              <a:t>Apr 2019 I Department Heads Meeting</a:t>
            </a:r>
            <a:endParaRPr lang="en-US" dirty="0"/>
          </a:p>
        </p:txBody>
      </p:sp>
      <p:sp>
        <p:nvSpPr>
          <p:cNvPr id="12" name="Slide Number Placeholder 11"/>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3698365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5"/>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7" name="Footer Placeholder 6"/>
          <p:cNvSpPr>
            <a:spLocks noGrp="1"/>
          </p:cNvSpPr>
          <p:nvPr>
            <p:ph type="ftr" sz="quarter" idx="11"/>
          </p:nvPr>
        </p:nvSpPr>
        <p:spPr/>
        <p:txBody>
          <a:bodyPr/>
          <a:lstStyle/>
          <a:p>
            <a:r>
              <a:rPr lang="en-US" dirty="0" smtClean="0"/>
              <a:t>Apr 2019 I Department Heads Meeting</a:t>
            </a:r>
            <a:endParaRPr lang="en-US" dirty="0"/>
          </a:p>
        </p:txBody>
      </p:sp>
      <p:sp>
        <p:nvSpPr>
          <p:cNvPr id="8" name="Slide Number Placeholder 7"/>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9577111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6" name="Footer Placeholder 5"/>
          <p:cNvSpPr>
            <a:spLocks noGrp="1"/>
          </p:cNvSpPr>
          <p:nvPr>
            <p:ph type="ftr" sz="quarter" idx="11"/>
          </p:nvPr>
        </p:nvSpPr>
        <p:spPr/>
        <p:txBody>
          <a:bodyPr/>
          <a:lstStyle/>
          <a:p>
            <a:r>
              <a:rPr lang="en-US" dirty="0" smtClean="0"/>
              <a:t>Apr 2019 I Department Heads Meeting</a:t>
            </a:r>
            <a:endParaRPr lang="en-US" dirty="0"/>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1018426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0" y="546100"/>
            <a:ext cx="8023213"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4708" y="546101"/>
            <a:ext cx="13633108"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60" y="2870201"/>
            <a:ext cx="8023213" cy="9382126"/>
          </a:xfrm>
        </p:spPr>
        <p:txBody>
          <a:bodyPr/>
          <a:lstStyle>
            <a:lvl1pPr marL="0" indent="0">
              <a:buNone/>
              <a:defRPr sz="3300"/>
            </a:lvl1pPr>
            <a:lvl2pPr marL="1088639" indent="0">
              <a:buNone/>
              <a:defRPr sz="2900"/>
            </a:lvl2pPr>
            <a:lvl3pPr marL="2177278" indent="0">
              <a:buNone/>
              <a:defRPr sz="2400"/>
            </a:lvl3pPr>
            <a:lvl4pPr marL="3265917" indent="0">
              <a:buNone/>
              <a:defRPr sz="2100"/>
            </a:lvl4pPr>
            <a:lvl5pPr marL="4354556" indent="0">
              <a:buNone/>
              <a:defRPr sz="2100"/>
            </a:lvl5pPr>
            <a:lvl6pPr marL="5443195" indent="0">
              <a:buNone/>
              <a:defRPr sz="2100"/>
            </a:lvl6pPr>
            <a:lvl7pPr marL="6531834" indent="0">
              <a:buNone/>
              <a:defRPr sz="2100"/>
            </a:lvl7pPr>
            <a:lvl8pPr marL="7620472" indent="0">
              <a:buNone/>
              <a:defRPr sz="2100"/>
            </a:lvl8pPr>
            <a:lvl9pPr marL="8709111" indent="0">
              <a:buNone/>
              <a:defRPr sz="2100"/>
            </a:lvl9pPr>
          </a:lstStyle>
          <a:p>
            <a:pPr lvl="0"/>
            <a:r>
              <a:rPr lang="en-US" smtClean="0"/>
              <a:t>Click to edit Master text styles</a:t>
            </a:r>
          </a:p>
        </p:txBody>
      </p:sp>
      <p:sp>
        <p:nvSpPr>
          <p:cNvPr id="8" name="Date Placeholder 7"/>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9" name="Footer Placeholder 8"/>
          <p:cNvSpPr>
            <a:spLocks noGrp="1"/>
          </p:cNvSpPr>
          <p:nvPr>
            <p:ph type="ftr" sz="quarter" idx="11"/>
          </p:nvPr>
        </p:nvSpPr>
        <p:spPr/>
        <p:txBody>
          <a:bodyPr/>
          <a:lstStyle/>
          <a:p>
            <a:r>
              <a:rPr lang="en-US" dirty="0" smtClean="0"/>
              <a:t>Apr 2019 I Department Heads Meeting</a:t>
            </a:r>
            <a:endParaRPr lang="en-US" dirty="0"/>
          </a:p>
        </p:txBody>
      </p:sp>
      <p:sp>
        <p:nvSpPr>
          <p:cNvPr id="10" name="Slide Number Placeholder 9"/>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6821479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7600"/>
            </a:lvl1pPr>
            <a:lvl2pPr marL="1088639" indent="0">
              <a:buNone/>
              <a:defRPr sz="6700"/>
            </a:lvl2pPr>
            <a:lvl3pPr marL="2177278" indent="0">
              <a:buNone/>
              <a:defRPr sz="5700"/>
            </a:lvl3pPr>
            <a:lvl4pPr marL="3265917" indent="0">
              <a:buNone/>
              <a:defRPr sz="4800"/>
            </a:lvl4pPr>
            <a:lvl5pPr marL="4354556" indent="0">
              <a:buNone/>
              <a:defRPr sz="4800"/>
            </a:lvl5pPr>
            <a:lvl6pPr marL="5443195" indent="0">
              <a:buNone/>
              <a:defRPr sz="4800"/>
            </a:lvl6pPr>
            <a:lvl7pPr marL="6531834" indent="0">
              <a:buNone/>
              <a:defRPr sz="4800"/>
            </a:lvl7pPr>
            <a:lvl8pPr marL="7620472" indent="0">
              <a:buNone/>
              <a:defRPr sz="4800"/>
            </a:lvl8pPr>
            <a:lvl9pPr marL="8709111" indent="0">
              <a:buNone/>
              <a:defRPr sz="4800"/>
            </a:lvl9pPr>
          </a:lstStyle>
          <a:p>
            <a:endParaRPr lang="en-US"/>
          </a:p>
        </p:txBody>
      </p:sp>
      <p:sp>
        <p:nvSpPr>
          <p:cNvPr id="4" name="Text Placeholder 3"/>
          <p:cNvSpPr>
            <a:spLocks noGrp="1"/>
          </p:cNvSpPr>
          <p:nvPr>
            <p:ph type="body" sz="half" idx="2"/>
          </p:nvPr>
        </p:nvSpPr>
        <p:spPr>
          <a:xfrm>
            <a:off x="4780057" y="10734676"/>
            <a:ext cx="14632305" cy="1609724"/>
          </a:xfrm>
        </p:spPr>
        <p:txBody>
          <a:bodyPr/>
          <a:lstStyle>
            <a:lvl1pPr marL="0" indent="0">
              <a:buNone/>
              <a:defRPr sz="3300"/>
            </a:lvl1pPr>
            <a:lvl2pPr marL="1088639" indent="0">
              <a:buNone/>
              <a:defRPr sz="2900"/>
            </a:lvl2pPr>
            <a:lvl3pPr marL="2177278" indent="0">
              <a:buNone/>
              <a:defRPr sz="2400"/>
            </a:lvl3pPr>
            <a:lvl4pPr marL="3265917" indent="0">
              <a:buNone/>
              <a:defRPr sz="2100"/>
            </a:lvl4pPr>
            <a:lvl5pPr marL="4354556" indent="0">
              <a:buNone/>
              <a:defRPr sz="2100"/>
            </a:lvl5pPr>
            <a:lvl6pPr marL="5443195" indent="0">
              <a:buNone/>
              <a:defRPr sz="2100"/>
            </a:lvl6pPr>
            <a:lvl7pPr marL="6531834" indent="0">
              <a:buNone/>
              <a:defRPr sz="2100"/>
            </a:lvl7pPr>
            <a:lvl8pPr marL="7620472" indent="0">
              <a:buNone/>
              <a:defRPr sz="2100"/>
            </a:lvl8pPr>
            <a:lvl9pPr marL="8709111" indent="0">
              <a:buNone/>
              <a:defRPr sz="2100"/>
            </a:lvl9pPr>
          </a:lstStyle>
          <a:p>
            <a:pPr lvl="0"/>
            <a:r>
              <a:rPr lang="en-US" smtClean="0"/>
              <a:t>Click to edit Master text styles</a:t>
            </a:r>
          </a:p>
        </p:txBody>
      </p:sp>
      <p:sp>
        <p:nvSpPr>
          <p:cNvPr id="8" name="Date Placeholder 7"/>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9" name="Footer Placeholder 8"/>
          <p:cNvSpPr>
            <a:spLocks noGrp="1"/>
          </p:cNvSpPr>
          <p:nvPr>
            <p:ph type="ftr" sz="quarter" idx="11"/>
          </p:nvPr>
        </p:nvSpPr>
        <p:spPr/>
        <p:txBody>
          <a:bodyPr/>
          <a:lstStyle/>
          <a:p>
            <a:r>
              <a:rPr lang="en-US" dirty="0" smtClean="0"/>
              <a:t>Apr 2019 I Department Heads Meeting</a:t>
            </a:r>
            <a:endParaRPr lang="en-US" dirty="0"/>
          </a:p>
        </p:txBody>
      </p:sp>
      <p:sp>
        <p:nvSpPr>
          <p:cNvPr id="10" name="Slide Number Placeholder 9"/>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5941338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17728" tIns="108864" rIns="217728" bIns="10886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19359" y="3200401"/>
            <a:ext cx="21948458" cy="9051926"/>
          </a:xfrm>
          <a:prstGeom prst="rect">
            <a:avLst/>
          </a:prstGeom>
        </p:spPr>
        <p:txBody>
          <a:bodyPr vert="horz" lIns="217728" tIns="108864" rIns="217728" bIns="10886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19359" y="12712701"/>
            <a:ext cx="5690341" cy="730250"/>
          </a:xfrm>
          <a:prstGeom prst="rect">
            <a:avLst/>
          </a:prstGeom>
        </p:spPr>
        <p:txBody>
          <a:bodyPr vert="horz" lIns="217728" tIns="108864" rIns="217728" bIns="108864" rtlCol="0" anchor="ctr"/>
          <a:lstStyle>
            <a:lvl1pPr algn="l">
              <a:defRPr sz="2900">
                <a:solidFill>
                  <a:schemeClr val="tx1">
                    <a:tint val="75000"/>
                  </a:schemeClr>
                </a:solidFill>
              </a:defRPr>
            </a:lvl1pPr>
          </a:lstStyle>
          <a:p>
            <a:r>
              <a:rPr lang="en-US" sz="1600" smtClean="0">
                <a:latin typeface="Century Gothic" panose="020B0502020202020204" pitchFamily="34" charset="0"/>
              </a:rPr>
              <a:t>Placer County Health and Human Services </a:t>
            </a:r>
            <a:endParaRPr lang="en-US" dirty="0"/>
          </a:p>
        </p:txBody>
      </p:sp>
      <p:sp>
        <p:nvSpPr>
          <p:cNvPr id="5" name="Footer Placeholder 4"/>
          <p:cNvSpPr>
            <a:spLocks noGrp="1"/>
          </p:cNvSpPr>
          <p:nvPr>
            <p:ph type="ftr" sz="quarter" idx="3"/>
          </p:nvPr>
        </p:nvSpPr>
        <p:spPr>
          <a:xfrm>
            <a:off x="8332285" y="12712701"/>
            <a:ext cx="7722605" cy="730250"/>
          </a:xfrm>
          <a:prstGeom prst="rect">
            <a:avLst/>
          </a:prstGeom>
        </p:spPr>
        <p:txBody>
          <a:bodyPr vert="horz" lIns="217728" tIns="108864" rIns="217728" bIns="108864" rtlCol="0" anchor="ctr"/>
          <a:lstStyle>
            <a:lvl1pPr algn="ctr">
              <a:defRPr lang="en-US" sz="1600" kern="1200" dirty="0" smtClean="0">
                <a:solidFill>
                  <a:schemeClr val="tx1">
                    <a:tint val="75000"/>
                  </a:schemeClr>
                </a:solidFill>
                <a:latin typeface="Century Gothic" panose="020B0502020202020204" pitchFamily="34" charset="0"/>
                <a:ea typeface="+mn-ea"/>
                <a:cs typeface="+mn-cs"/>
              </a:defRPr>
            </a:lvl1pPr>
          </a:lstStyle>
          <a:p>
            <a:r>
              <a:rPr lang="en-US" smtClean="0"/>
              <a:t>Jan 2019 I Executive Committee</a:t>
            </a:r>
            <a:endParaRPr lang="en-US" dirty="0"/>
          </a:p>
        </p:txBody>
      </p:sp>
      <p:sp>
        <p:nvSpPr>
          <p:cNvPr id="6" name="Slide Number Placeholder 5"/>
          <p:cNvSpPr>
            <a:spLocks noGrp="1"/>
          </p:cNvSpPr>
          <p:nvPr>
            <p:ph type="sldNum" sz="quarter" idx="4"/>
          </p:nvPr>
        </p:nvSpPr>
        <p:spPr>
          <a:xfrm>
            <a:off x="17477475" y="12712701"/>
            <a:ext cx="5690341" cy="730250"/>
          </a:xfrm>
          <a:prstGeom prst="rect">
            <a:avLst/>
          </a:prstGeom>
        </p:spPr>
        <p:txBody>
          <a:bodyPr vert="horz" lIns="217728" tIns="108864" rIns="217728" bIns="108864" rtlCol="0" anchor="ctr"/>
          <a:lstStyle>
            <a:lvl1pPr algn="r">
              <a:defRPr sz="2000">
                <a:solidFill>
                  <a:schemeClr val="tx1">
                    <a:tint val="75000"/>
                  </a:schemeClr>
                </a:solidFill>
                <a:latin typeface="Century Gothic" panose="020B0502020202020204" pitchFamily="34" charset="0"/>
              </a:defRPr>
            </a:lvl1pPr>
          </a:lstStyle>
          <a:p>
            <a:fld id="{434729E3-2E82-4CFB-8E7C-60B0DB8F16A9}" type="slidenum">
              <a:rPr lang="en-US" smtClean="0"/>
              <a:pPr/>
              <a:t>‹#›</a:t>
            </a:fld>
            <a:endParaRPr lang="en-US" dirty="0"/>
          </a:p>
        </p:txBody>
      </p:sp>
      <p:cxnSp>
        <p:nvCxnSpPr>
          <p:cNvPr id="8" name="Straight Connector 7"/>
          <p:cNvCxnSpPr/>
          <p:nvPr userDrawn="1"/>
        </p:nvCxnSpPr>
        <p:spPr>
          <a:xfrm>
            <a:off x="1219359" y="2835276"/>
            <a:ext cx="21948457" cy="0"/>
          </a:xfrm>
          <a:prstGeom prst="line">
            <a:avLst/>
          </a:prstGeom>
          <a:ln w="25400">
            <a:solidFill>
              <a:srgbClr val="D8D1C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19359" y="12712701"/>
            <a:ext cx="21948457" cy="0"/>
          </a:xfrm>
          <a:prstGeom prst="line">
            <a:avLst/>
          </a:prstGeom>
          <a:ln w="22225">
            <a:solidFill>
              <a:srgbClr val="D8D1CA">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634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l" defTabSz="2177278" rtl="0" eaLnBrk="1" latinLnBrk="0" hangingPunct="1">
        <a:spcBef>
          <a:spcPct val="0"/>
        </a:spcBef>
        <a:buNone/>
        <a:defRPr sz="10500" kern="1200">
          <a:solidFill>
            <a:srgbClr val="0075C9"/>
          </a:solidFill>
          <a:latin typeface="Century Gothic" panose="020B0502020202020204" pitchFamily="34" charset="0"/>
          <a:ea typeface="+mj-ea"/>
          <a:cs typeface="+mj-cs"/>
        </a:defRPr>
      </a:lvl1pPr>
    </p:titleStyle>
    <p:bodyStyle>
      <a:lvl1pPr marL="816479" indent="-816479" algn="l" defTabSz="2177278" rtl="0" eaLnBrk="1" latinLnBrk="0" hangingPunct="1">
        <a:spcBef>
          <a:spcPct val="20000"/>
        </a:spcBef>
        <a:buFont typeface="Arial" panose="020B0604020202020204" pitchFamily="34" charset="0"/>
        <a:buChar char="•"/>
        <a:defRPr sz="7600" kern="1200">
          <a:solidFill>
            <a:srgbClr val="646464"/>
          </a:solidFill>
          <a:latin typeface="Century Gothic" panose="020B0502020202020204" pitchFamily="34" charset="0"/>
          <a:ea typeface="+mn-ea"/>
          <a:cs typeface="+mn-cs"/>
        </a:defRPr>
      </a:lvl1pPr>
      <a:lvl2pPr marL="1769038" indent="-680399" algn="l" defTabSz="2177278" rtl="0" eaLnBrk="1" latinLnBrk="0" hangingPunct="1">
        <a:spcBef>
          <a:spcPct val="20000"/>
        </a:spcBef>
        <a:buFont typeface="Arial" panose="020B0604020202020204" pitchFamily="34" charset="0"/>
        <a:buChar char="–"/>
        <a:defRPr sz="6700" kern="1200">
          <a:solidFill>
            <a:srgbClr val="646464"/>
          </a:solidFill>
          <a:latin typeface="Century Gothic" panose="020B0502020202020204" pitchFamily="34" charset="0"/>
          <a:ea typeface="+mn-ea"/>
          <a:cs typeface="+mn-cs"/>
        </a:defRPr>
      </a:lvl2pPr>
      <a:lvl3pPr marL="2721597" indent="-544319" algn="l" defTabSz="2177278" rtl="0" eaLnBrk="1" latinLnBrk="0" hangingPunct="1">
        <a:spcBef>
          <a:spcPct val="20000"/>
        </a:spcBef>
        <a:buFont typeface="Arial" panose="020B0604020202020204" pitchFamily="34" charset="0"/>
        <a:buChar char="•"/>
        <a:defRPr sz="5700" kern="1200">
          <a:solidFill>
            <a:srgbClr val="646464"/>
          </a:solidFill>
          <a:latin typeface="Century Gothic" panose="020B0502020202020204" pitchFamily="34" charset="0"/>
          <a:ea typeface="+mn-ea"/>
          <a:cs typeface="+mn-cs"/>
        </a:defRPr>
      </a:lvl3pPr>
      <a:lvl4pPr marL="3810236" indent="-544319" algn="l" defTabSz="2177278" rtl="0" eaLnBrk="1" latinLnBrk="0" hangingPunct="1">
        <a:spcBef>
          <a:spcPct val="20000"/>
        </a:spcBef>
        <a:buFont typeface="Arial" panose="020B0604020202020204" pitchFamily="34" charset="0"/>
        <a:buChar char="–"/>
        <a:defRPr sz="4800" kern="1200">
          <a:solidFill>
            <a:srgbClr val="646464"/>
          </a:solidFill>
          <a:latin typeface="Century Gothic" panose="020B0502020202020204" pitchFamily="34" charset="0"/>
          <a:ea typeface="+mn-ea"/>
          <a:cs typeface="+mn-cs"/>
        </a:defRPr>
      </a:lvl4pPr>
      <a:lvl5pPr marL="4898875" indent="-544319" algn="l" defTabSz="2177278" rtl="0" eaLnBrk="1" latinLnBrk="0" hangingPunct="1">
        <a:spcBef>
          <a:spcPct val="20000"/>
        </a:spcBef>
        <a:buFont typeface="Arial" panose="020B0604020202020204" pitchFamily="34" charset="0"/>
        <a:buChar char="»"/>
        <a:defRPr sz="4800" kern="1200">
          <a:solidFill>
            <a:srgbClr val="646464"/>
          </a:solidFill>
          <a:latin typeface="Century Gothic" panose="020B0502020202020204" pitchFamily="34" charset="0"/>
          <a:ea typeface="+mn-ea"/>
          <a:cs typeface="+mn-cs"/>
        </a:defRPr>
      </a:lvl5pPr>
      <a:lvl6pPr marL="5987514"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www.placercounts.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mailto:rmartinez@placer.ca.gov" TargetMode="External"/><Relationship Id="rId5" Type="http://schemas.openxmlformats.org/officeDocument/2006/relationships/hyperlink" Target="mailto:nstreega@placer.ca.gov" TargetMode="External"/><Relationship Id="rId4" Type="http://schemas.openxmlformats.org/officeDocument/2006/relationships/hyperlink" Target="mailto:vblake@placercf.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164457" y="0"/>
            <a:ext cx="24551632" cy="13810293"/>
          </a:xfrm>
          <a:prstGeom prst="rect">
            <a:avLst/>
          </a:prstGeom>
        </p:spPr>
      </p:pic>
      <p:sp>
        <p:nvSpPr>
          <p:cNvPr id="4" name="Rectangle 3"/>
          <p:cNvSpPr/>
          <p:nvPr/>
        </p:nvSpPr>
        <p:spPr>
          <a:xfrm>
            <a:off x="-164457" y="9525000"/>
            <a:ext cx="24626244" cy="4285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400" b="1" dirty="0">
              <a:solidFill>
                <a:schemeClr val="tx1">
                  <a:lumMod val="50000"/>
                  <a:lumOff val="50000"/>
                </a:schemeClr>
              </a:solidFill>
              <a:latin typeface="Century Gothic" panose="020B0502020202020204" pitchFamily="34" charset="0"/>
            </a:endParaRPr>
          </a:p>
        </p:txBody>
      </p:sp>
      <p:sp>
        <p:nvSpPr>
          <p:cNvPr id="5" name="TextBox 4"/>
          <p:cNvSpPr txBox="1"/>
          <p:nvPr/>
        </p:nvSpPr>
        <p:spPr>
          <a:xfrm>
            <a:off x="11301748" y="9525000"/>
            <a:ext cx="12540613" cy="4939814"/>
          </a:xfrm>
          <a:prstGeom prst="rect">
            <a:avLst/>
          </a:prstGeom>
          <a:noFill/>
        </p:spPr>
        <p:txBody>
          <a:bodyPr wrap="none" rtlCol="0">
            <a:spAutoFit/>
          </a:bodyPr>
          <a:lstStyle/>
          <a:p>
            <a:pPr algn="ctr"/>
            <a:r>
              <a:rPr lang="en-US" sz="13800" b="1" dirty="0">
                <a:solidFill>
                  <a:srgbClr val="003CA5"/>
                </a:solidFill>
                <a:latin typeface="Century Gothic" panose="020B0502020202020204" pitchFamily="34" charset="0"/>
              </a:rPr>
              <a:t>Placer Counts </a:t>
            </a:r>
            <a:endParaRPr lang="en-US" sz="13800" dirty="0">
              <a:solidFill>
                <a:srgbClr val="003CA5"/>
              </a:solidFill>
              <a:latin typeface="Century Gothic" panose="020B0502020202020204" pitchFamily="34" charset="0"/>
            </a:endParaRPr>
          </a:p>
          <a:p>
            <a:pPr algn="ctr"/>
            <a:r>
              <a:rPr lang="en-US" sz="8000" b="1" dirty="0" smtClean="0">
                <a:solidFill>
                  <a:srgbClr val="003CA5"/>
                </a:solidFill>
                <a:latin typeface="Century Gothic" panose="020B0502020202020204" pitchFamily="34" charset="0"/>
              </a:rPr>
              <a:t>Census 2020</a:t>
            </a:r>
            <a:endParaRPr lang="en-US" sz="8000" b="1" dirty="0">
              <a:solidFill>
                <a:srgbClr val="003CA5"/>
              </a:solidFill>
              <a:latin typeface="Century Gothic" panose="020B0502020202020204" pitchFamily="34" charset="0"/>
            </a:endParaRPr>
          </a:p>
          <a:p>
            <a:pPr algn="ctr"/>
            <a:r>
              <a:rPr lang="en-US" sz="5400" b="1" dirty="0">
                <a:solidFill>
                  <a:schemeClr val="tx1">
                    <a:lumMod val="50000"/>
                    <a:lumOff val="50000"/>
                  </a:schemeClr>
                </a:solidFill>
                <a:latin typeface="Century Gothic" panose="020B0502020202020204" pitchFamily="34" charset="0"/>
              </a:rPr>
              <a:t>Overview </a:t>
            </a:r>
            <a:r>
              <a:rPr lang="en-US" sz="5400" dirty="0" smtClean="0">
                <a:solidFill>
                  <a:schemeClr val="tx1">
                    <a:lumMod val="50000"/>
                    <a:lumOff val="50000"/>
                  </a:schemeClr>
                </a:solidFill>
                <a:latin typeface="Century Gothic" panose="020B0502020202020204" pitchFamily="34" charset="0"/>
              </a:rPr>
              <a:t>I</a:t>
            </a:r>
            <a:r>
              <a:rPr lang="en-US" sz="5400" b="1" dirty="0" smtClean="0">
                <a:solidFill>
                  <a:schemeClr val="tx1">
                    <a:lumMod val="50000"/>
                    <a:lumOff val="50000"/>
                  </a:schemeClr>
                </a:solidFill>
                <a:latin typeface="Century Gothic" panose="020B0502020202020204" pitchFamily="34" charset="0"/>
              </a:rPr>
              <a:t> Oct </a:t>
            </a:r>
            <a:r>
              <a:rPr lang="en-US" sz="5400" b="1" dirty="0">
                <a:solidFill>
                  <a:schemeClr val="tx1">
                    <a:lumMod val="50000"/>
                    <a:lumOff val="50000"/>
                  </a:schemeClr>
                </a:solidFill>
                <a:latin typeface="Century Gothic" panose="020B0502020202020204" pitchFamily="34" charset="0"/>
              </a:rPr>
              <a:t>2019</a:t>
            </a:r>
            <a:endParaRPr lang="en-US" sz="4000" b="1" dirty="0">
              <a:solidFill>
                <a:schemeClr val="tx1">
                  <a:lumMod val="50000"/>
                  <a:lumOff val="50000"/>
                </a:schemeClr>
              </a:solidFill>
              <a:latin typeface="Century Gothic" panose="020B0502020202020204" pitchFamily="34" charset="0"/>
            </a:endParaRPr>
          </a:p>
          <a:p>
            <a:endParaRPr lang="en-US" dirty="0"/>
          </a:p>
        </p:txBody>
      </p:sp>
      <p:grpSp>
        <p:nvGrpSpPr>
          <p:cNvPr id="8" name="Group 7"/>
          <p:cNvGrpSpPr/>
          <p:nvPr/>
        </p:nvGrpSpPr>
        <p:grpSpPr>
          <a:xfrm>
            <a:off x="839787" y="10099155"/>
            <a:ext cx="7368076" cy="3136982"/>
            <a:chOff x="337429" y="10204606"/>
            <a:chExt cx="7368076" cy="3136982"/>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429" y="10204606"/>
              <a:ext cx="2908072" cy="1371600"/>
            </a:xfrm>
            <a:prstGeom prst="rect">
              <a:avLst/>
            </a:prstGeom>
          </p:spPr>
        </p:pic>
        <p:pic>
          <p:nvPicPr>
            <p:cNvPr id="11" name="Picture 2" descr="https://www.placercoe.k12.ca.us/departments/ece/PublishingImages/Pages/about/First%205%20Placer%20Logo.fw.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5906" y="12061428"/>
              <a:ext cx="3565543"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7420" y="10296046"/>
              <a:ext cx="3298085" cy="1280160"/>
            </a:xfrm>
            <a:prstGeom prst="rect">
              <a:avLst/>
            </a:prstGeom>
          </p:spPr>
        </p:pic>
      </p:grpSp>
    </p:spTree>
    <p:extLst>
      <p:ext uri="{BB962C8B-B14F-4D97-AF65-F5344CB8AC3E}">
        <p14:creationId xmlns:p14="http://schemas.microsoft.com/office/powerpoint/2010/main" val="298867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9600" b="1" dirty="0" smtClean="0">
                <a:solidFill>
                  <a:srgbClr val="003CA5"/>
                </a:solidFill>
              </a:rPr>
              <a:t>How much funding is available? </a:t>
            </a:r>
            <a:r>
              <a:rPr lang="en-US" sz="9600" dirty="0" smtClean="0"/>
              <a:t>	</a:t>
            </a:r>
            <a:endParaRPr lang="en-US" sz="9600" dirty="0"/>
          </a:p>
        </p:txBody>
      </p:sp>
      <p:sp>
        <p:nvSpPr>
          <p:cNvPr id="3" name="Content Placeholder 2"/>
          <p:cNvSpPr>
            <a:spLocks noGrp="1"/>
          </p:cNvSpPr>
          <p:nvPr>
            <p:ph idx="1"/>
          </p:nvPr>
        </p:nvSpPr>
        <p:spPr>
          <a:xfrm>
            <a:off x="1219359" y="3200401"/>
            <a:ext cx="10974228" cy="9051926"/>
          </a:xfrm>
        </p:spPr>
        <p:txBody>
          <a:bodyPr anchor="ctr">
            <a:normAutofit/>
          </a:bodyPr>
          <a:lstStyle/>
          <a:p>
            <a:pPr marL="0" indent="0">
              <a:spcAft>
                <a:spcPts val="1800"/>
              </a:spcAft>
              <a:buNone/>
            </a:pPr>
            <a:r>
              <a:rPr lang="en-US" b="1" dirty="0" smtClean="0">
                <a:solidFill>
                  <a:schemeClr val="tx1">
                    <a:lumMod val="50000"/>
                    <a:lumOff val="50000"/>
                  </a:schemeClr>
                </a:solidFill>
              </a:rPr>
              <a:t>Funders are pooling their resources</a:t>
            </a:r>
            <a:endParaRPr lang="en-US" b="1" dirty="0">
              <a:solidFill>
                <a:schemeClr val="tx1">
                  <a:lumMod val="50000"/>
                  <a:lumOff val="50000"/>
                </a:schemeClr>
              </a:solidFill>
            </a:endParaRPr>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a:t>Census Overview</a:t>
            </a:r>
          </a:p>
        </p:txBody>
      </p:sp>
      <p:sp>
        <p:nvSpPr>
          <p:cNvPr id="6" name="Slide Number Placeholder 5"/>
          <p:cNvSpPr>
            <a:spLocks noGrp="1"/>
          </p:cNvSpPr>
          <p:nvPr>
            <p:ph type="sldNum" sz="quarter" idx="12"/>
          </p:nvPr>
        </p:nvSpPr>
        <p:spPr/>
        <p:txBody>
          <a:bodyPr/>
          <a:lstStyle/>
          <a:p>
            <a:fld id="{434729E3-2E82-4CFB-8E7C-60B0DB8F16A9}" type="slidenum">
              <a:rPr lang="en-US" smtClean="0"/>
              <a:t>10</a:t>
            </a:fld>
            <a:endParaRPr lang="en-US" dirty="0"/>
          </a:p>
        </p:txBody>
      </p:sp>
      <p:sp>
        <p:nvSpPr>
          <p:cNvPr id="7" name="TextBox 6"/>
          <p:cNvSpPr txBox="1"/>
          <p:nvPr/>
        </p:nvSpPr>
        <p:spPr>
          <a:xfrm>
            <a:off x="12260663" y="5943600"/>
            <a:ext cx="10907153" cy="3154710"/>
          </a:xfrm>
          <a:prstGeom prst="rect">
            <a:avLst/>
          </a:prstGeom>
          <a:noFill/>
        </p:spPr>
        <p:txBody>
          <a:bodyPr wrap="none" rtlCol="0">
            <a:spAutoFit/>
          </a:bodyPr>
          <a:lstStyle/>
          <a:p>
            <a:r>
              <a:rPr lang="en-US" sz="19900" b="1" dirty="0" smtClean="0">
                <a:solidFill>
                  <a:srgbClr val="003CA5"/>
                </a:solidFill>
                <a:latin typeface="Century Gothic" panose="020B0502020202020204" pitchFamily="34" charset="0"/>
              </a:rPr>
              <a:t>$144,000</a:t>
            </a:r>
            <a:endParaRPr lang="en-US" sz="4000" b="1" dirty="0">
              <a:solidFill>
                <a:srgbClr val="003CA5"/>
              </a:solidFill>
              <a:latin typeface="Century Gothic" panose="020B0502020202020204" pitchFamily="34" charset="0"/>
            </a:endParaRPr>
          </a:p>
        </p:txBody>
      </p:sp>
    </p:spTree>
    <p:extLst>
      <p:ext uri="{BB962C8B-B14F-4D97-AF65-F5344CB8AC3E}">
        <p14:creationId xmlns:p14="http://schemas.microsoft.com/office/powerpoint/2010/main" val="174313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smtClean="0">
                <a:solidFill>
                  <a:srgbClr val="003CA5"/>
                </a:solidFill>
              </a:rPr>
              <a:t>Who’s involved?</a:t>
            </a:r>
            <a:endParaRPr lang="en-US" b="1" dirty="0">
              <a:solidFill>
                <a:srgbClr val="003CA5"/>
              </a:solidFill>
            </a:endParaRPr>
          </a:p>
        </p:txBody>
      </p:sp>
      <p:sp>
        <p:nvSpPr>
          <p:cNvPr id="3" name="Content Placeholder 2"/>
          <p:cNvSpPr>
            <a:spLocks noGrp="1"/>
          </p:cNvSpPr>
          <p:nvPr>
            <p:ph idx="1"/>
          </p:nvPr>
        </p:nvSpPr>
        <p:spPr>
          <a:xfrm>
            <a:off x="12650787" y="3352801"/>
            <a:ext cx="10974228" cy="9051926"/>
          </a:xfrm>
          <a:solidFill>
            <a:srgbClr val="EF6C1A"/>
          </a:solidFill>
        </p:spPr>
        <p:txBody>
          <a:bodyPr anchor="ctr">
            <a:normAutofit fontScale="70000" lnSpcReduction="20000"/>
          </a:bodyPr>
          <a:lstStyle/>
          <a:p>
            <a:r>
              <a:rPr lang="en-US" b="1" dirty="0">
                <a:solidFill>
                  <a:schemeClr val="bg1"/>
                </a:solidFill>
              </a:rPr>
              <a:t>Philanthropy</a:t>
            </a:r>
          </a:p>
          <a:p>
            <a:r>
              <a:rPr lang="en-US" b="1" dirty="0" smtClean="0">
                <a:solidFill>
                  <a:schemeClr val="bg1"/>
                </a:solidFill>
              </a:rPr>
              <a:t>Business</a:t>
            </a:r>
          </a:p>
          <a:p>
            <a:r>
              <a:rPr lang="en-US" b="1" dirty="0" smtClean="0">
                <a:solidFill>
                  <a:schemeClr val="bg1"/>
                </a:solidFill>
              </a:rPr>
              <a:t>Housing </a:t>
            </a:r>
          </a:p>
          <a:p>
            <a:r>
              <a:rPr lang="en-US" b="1" dirty="0" smtClean="0">
                <a:solidFill>
                  <a:schemeClr val="bg1"/>
                </a:solidFill>
              </a:rPr>
              <a:t>Seniors</a:t>
            </a:r>
          </a:p>
          <a:p>
            <a:r>
              <a:rPr lang="en-US" b="1" dirty="0" smtClean="0">
                <a:solidFill>
                  <a:schemeClr val="bg1"/>
                </a:solidFill>
              </a:rPr>
              <a:t>Faith organizations</a:t>
            </a:r>
          </a:p>
          <a:p>
            <a:r>
              <a:rPr lang="en-US" b="1" dirty="0" smtClean="0">
                <a:solidFill>
                  <a:schemeClr val="bg1"/>
                </a:solidFill>
              </a:rPr>
              <a:t>Community organizations</a:t>
            </a:r>
          </a:p>
          <a:p>
            <a:r>
              <a:rPr lang="en-US" b="1" dirty="0" smtClean="0">
                <a:solidFill>
                  <a:schemeClr val="bg1"/>
                </a:solidFill>
              </a:rPr>
              <a:t>Cities</a:t>
            </a:r>
          </a:p>
          <a:p>
            <a:r>
              <a:rPr lang="en-US" b="1" dirty="0" smtClean="0">
                <a:solidFill>
                  <a:schemeClr val="bg1"/>
                </a:solidFill>
              </a:rPr>
              <a:t>Public safety</a:t>
            </a:r>
          </a:p>
          <a:p>
            <a:r>
              <a:rPr lang="en-US" b="1" dirty="0" smtClean="0">
                <a:solidFill>
                  <a:schemeClr val="bg1"/>
                </a:solidFill>
              </a:rPr>
              <a:t>Health and human services</a:t>
            </a:r>
          </a:p>
          <a:p>
            <a:r>
              <a:rPr lang="en-US" b="1" dirty="0" smtClean="0">
                <a:solidFill>
                  <a:schemeClr val="bg1"/>
                </a:solidFill>
              </a:rPr>
              <a:t>And more…</a:t>
            </a:r>
            <a:endParaRPr lang="en-US" b="1" dirty="0">
              <a:solidFill>
                <a:schemeClr val="bg1"/>
              </a:solidFill>
            </a:endParaRPr>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a:t>Census Overview</a:t>
            </a:r>
          </a:p>
        </p:txBody>
      </p:sp>
      <p:sp>
        <p:nvSpPr>
          <p:cNvPr id="6" name="Slide Number Placeholder 5"/>
          <p:cNvSpPr>
            <a:spLocks noGrp="1"/>
          </p:cNvSpPr>
          <p:nvPr>
            <p:ph type="sldNum" sz="quarter" idx="12"/>
          </p:nvPr>
        </p:nvSpPr>
        <p:spPr/>
        <p:txBody>
          <a:bodyPr/>
          <a:lstStyle/>
          <a:p>
            <a:fld id="{434729E3-2E82-4CFB-8E7C-60B0DB8F16A9}" type="slidenum">
              <a:rPr lang="en-US" smtClean="0"/>
              <a:t>11</a:t>
            </a:fld>
            <a:endParaRPr lang="en-US"/>
          </a:p>
        </p:txBody>
      </p:sp>
      <p:sp>
        <p:nvSpPr>
          <p:cNvPr id="8" name="Content Placeholder 2"/>
          <p:cNvSpPr txBox="1">
            <a:spLocks/>
          </p:cNvSpPr>
          <p:nvPr/>
        </p:nvSpPr>
        <p:spPr>
          <a:xfrm>
            <a:off x="1371759" y="3352801"/>
            <a:ext cx="10974228" cy="9051926"/>
          </a:xfrm>
          <a:prstGeom prst="rect">
            <a:avLst/>
          </a:prstGeom>
          <a:solidFill>
            <a:srgbClr val="003CA5"/>
          </a:solidFill>
        </p:spPr>
        <p:txBody>
          <a:bodyPr vert="horz" lIns="217728" tIns="108864" rIns="217728" bIns="108864" rtlCol="0" anchor="ctr">
            <a:normAutofit/>
          </a:bodyPr>
          <a:lstStyle>
            <a:lvl1pPr marL="816479" indent="-816479" algn="l" defTabSz="2177278" rtl="0" eaLnBrk="1" latinLnBrk="0" hangingPunct="1">
              <a:spcBef>
                <a:spcPct val="20000"/>
              </a:spcBef>
              <a:buFont typeface="Arial" panose="020B0604020202020204" pitchFamily="34" charset="0"/>
              <a:buChar char="•"/>
              <a:defRPr sz="7600" kern="1200">
                <a:solidFill>
                  <a:srgbClr val="646464"/>
                </a:solidFill>
                <a:latin typeface="Century Gothic" panose="020B0502020202020204" pitchFamily="34" charset="0"/>
                <a:ea typeface="+mn-ea"/>
                <a:cs typeface="+mn-cs"/>
              </a:defRPr>
            </a:lvl1pPr>
            <a:lvl2pPr marL="1769038" indent="-680399" algn="l" defTabSz="2177278" rtl="0" eaLnBrk="1" latinLnBrk="0" hangingPunct="1">
              <a:spcBef>
                <a:spcPct val="20000"/>
              </a:spcBef>
              <a:buFont typeface="Arial" panose="020B0604020202020204" pitchFamily="34" charset="0"/>
              <a:buChar char="–"/>
              <a:defRPr sz="6700" kern="1200">
                <a:solidFill>
                  <a:srgbClr val="646464"/>
                </a:solidFill>
                <a:latin typeface="Century Gothic" panose="020B0502020202020204" pitchFamily="34" charset="0"/>
                <a:ea typeface="+mn-ea"/>
                <a:cs typeface="+mn-cs"/>
              </a:defRPr>
            </a:lvl2pPr>
            <a:lvl3pPr marL="2721597" indent="-544319" algn="l" defTabSz="2177278" rtl="0" eaLnBrk="1" latinLnBrk="0" hangingPunct="1">
              <a:spcBef>
                <a:spcPct val="20000"/>
              </a:spcBef>
              <a:buFont typeface="Arial" panose="020B0604020202020204" pitchFamily="34" charset="0"/>
              <a:buChar char="•"/>
              <a:defRPr sz="5700" kern="1200">
                <a:solidFill>
                  <a:srgbClr val="646464"/>
                </a:solidFill>
                <a:latin typeface="Century Gothic" panose="020B0502020202020204" pitchFamily="34" charset="0"/>
                <a:ea typeface="+mn-ea"/>
                <a:cs typeface="+mn-cs"/>
              </a:defRPr>
            </a:lvl3pPr>
            <a:lvl4pPr marL="3810236" indent="-544319" algn="l" defTabSz="2177278" rtl="0" eaLnBrk="1" latinLnBrk="0" hangingPunct="1">
              <a:spcBef>
                <a:spcPct val="20000"/>
              </a:spcBef>
              <a:buFont typeface="Arial" panose="020B0604020202020204" pitchFamily="34" charset="0"/>
              <a:buChar char="–"/>
              <a:defRPr sz="4800" kern="1200">
                <a:solidFill>
                  <a:srgbClr val="646464"/>
                </a:solidFill>
                <a:latin typeface="Century Gothic" panose="020B0502020202020204" pitchFamily="34" charset="0"/>
                <a:ea typeface="+mn-ea"/>
                <a:cs typeface="+mn-cs"/>
              </a:defRPr>
            </a:lvl4pPr>
            <a:lvl5pPr marL="4898875" indent="-544319" algn="l" defTabSz="2177278" rtl="0" eaLnBrk="1" latinLnBrk="0" hangingPunct="1">
              <a:spcBef>
                <a:spcPct val="20000"/>
              </a:spcBef>
              <a:buFont typeface="Arial" panose="020B0604020202020204" pitchFamily="34" charset="0"/>
              <a:buChar char="»"/>
              <a:defRPr sz="4800" kern="1200">
                <a:solidFill>
                  <a:srgbClr val="646464"/>
                </a:solidFill>
                <a:latin typeface="Century Gothic" panose="020B0502020202020204" pitchFamily="34" charset="0"/>
                <a:ea typeface="+mn-ea"/>
                <a:cs typeface="+mn-cs"/>
              </a:defRPr>
            </a:lvl5pPr>
            <a:lvl6pPr marL="5987514"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US" b="1" dirty="0" smtClean="0">
                <a:solidFill>
                  <a:schemeClr val="bg1"/>
                </a:solidFill>
              </a:rPr>
              <a:t>Placer Counts includes a network to promote a positive surround sound</a:t>
            </a:r>
            <a:endParaRPr lang="en-US" b="1" dirty="0">
              <a:solidFill>
                <a:schemeClr val="bg1"/>
              </a:solidFill>
            </a:endParaRPr>
          </a:p>
        </p:txBody>
      </p:sp>
    </p:spTree>
    <p:extLst>
      <p:ext uri="{BB962C8B-B14F-4D97-AF65-F5344CB8AC3E}">
        <p14:creationId xmlns:p14="http://schemas.microsoft.com/office/powerpoint/2010/main" val="37124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smtClean="0">
                <a:solidFill>
                  <a:srgbClr val="003CA5"/>
                </a:solidFill>
              </a:rPr>
              <a:t>What will we do?</a:t>
            </a:r>
            <a:endParaRPr lang="en-US" b="1" dirty="0">
              <a:solidFill>
                <a:srgbClr val="003CA5"/>
              </a:solidFill>
            </a:endParaRPr>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a:t>Census Overview</a:t>
            </a:r>
          </a:p>
        </p:txBody>
      </p:sp>
      <p:sp>
        <p:nvSpPr>
          <p:cNvPr id="6" name="Slide Number Placeholder 5"/>
          <p:cNvSpPr>
            <a:spLocks noGrp="1"/>
          </p:cNvSpPr>
          <p:nvPr>
            <p:ph type="sldNum" sz="quarter" idx="12"/>
          </p:nvPr>
        </p:nvSpPr>
        <p:spPr/>
        <p:txBody>
          <a:bodyPr/>
          <a:lstStyle/>
          <a:p>
            <a:fld id="{434729E3-2E82-4CFB-8E7C-60B0DB8F16A9}" type="slidenum">
              <a:rPr lang="en-US" smtClean="0"/>
              <a:t>12</a:t>
            </a:fld>
            <a:endParaRPr lang="en-US"/>
          </a:p>
        </p:txBody>
      </p:sp>
      <p:grpSp>
        <p:nvGrpSpPr>
          <p:cNvPr id="9" name="Group 8"/>
          <p:cNvGrpSpPr/>
          <p:nvPr/>
        </p:nvGrpSpPr>
        <p:grpSpPr>
          <a:xfrm>
            <a:off x="534987" y="9194891"/>
            <a:ext cx="9891561" cy="3200400"/>
            <a:chOff x="534987" y="9194891"/>
            <a:chExt cx="9891561" cy="3200400"/>
          </a:xfrm>
        </p:grpSpPr>
        <p:sp>
          <p:nvSpPr>
            <p:cNvPr id="23" name="TextBox 22"/>
            <p:cNvSpPr txBox="1"/>
            <p:nvPr/>
          </p:nvSpPr>
          <p:spPr>
            <a:xfrm>
              <a:off x="4004597" y="10672835"/>
              <a:ext cx="6421951"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Assistance centers</a:t>
              </a:r>
              <a:endParaRPr lang="en-US" sz="5400" b="1" dirty="0">
                <a:solidFill>
                  <a:schemeClr val="tx1">
                    <a:lumMod val="50000"/>
                    <a:lumOff val="50000"/>
                  </a:schemeClr>
                </a:solidFill>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987" y="9194891"/>
              <a:ext cx="3200400" cy="3200400"/>
            </a:xfrm>
            <a:prstGeom prst="rect">
              <a:avLst/>
            </a:prstGeom>
          </p:spPr>
        </p:pic>
      </p:grpSp>
      <p:grpSp>
        <p:nvGrpSpPr>
          <p:cNvPr id="14" name="Group 13"/>
          <p:cNvGrpSpPr/>
          <p:nvPr/>
        </p:nvGrpSpPr>
        <p:grpSpPr>
          <a:xfrm>
            <a:off x="11355387" y="3276600"/>
            <a:ext cx="12351209" cy="3200400"/>
            <a:chOff x="11355387" y="3276600"/>
            <a:chExt cx="12351209" cy="3200400"/>
          </a:xfrm>
        </p:grpSpPr>
        <p:sp>
          <p:nvSpPr>
            <p:cNvPr id="24" name="TextBox 23"/>
            <p:cNvSpPr txBox="1"/>
            <p:nvPr/>
          </p:nvSpPr>
          <p:spPr>
            <a:xfrm>
              <a:off x="14844875" y="4412855"/>
              <a:ext cx="8861721"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Mobile assistance centers</a:t>
              </a:r>
              <a:endParaRPr lang="en-US" sz="5400" b="1" dirty="0">
                <a:solidFill>
                  <a:schemeClr val="tx1">
                    <a:lumMod val="50000"/>
                    <a:lumOff val="50000"/>
                  </a:schemeClr>
                </a:solidFill>
                <a:latin typeface="Century Gothic" panose="020B0502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5387" y="3276600"/>
              <a:ext cx="3200400" cy="3200400"/>
            </a:xfrm>
            <a:prstGeom prst="rect">
              <a:avLst/>
            </a:prstGeom>
          </p:spPr>
        </p:pic>
      </p:grpSp>
      <p:grpSp>
        <p:nvGrpSpPr>
          <p:cNvPr id="7" name="Group 6"/>
          <p:cNvGrpSpPr/>
          <p:nvPr/>
        </p:nvGrpSpPr>
        <p:grpSpPr>
          <a:xfrm>
            <a:off x="534987" y="3274320"/>
            <a:ext cx="8724575" cy="3200400"/>
            <a:chOff x="534987" y="3274320"/>
            <a:chExt cx="8724575" cy="3200400"/>
          </a:xfrm>
        </p:grpSpPr>
        <p:sp>
          <p:nvSpPr>
            <p:cNvPr id="21" name="TextBox 20"/>
            <p:cNvSpPr txBox="1"/>
            <p:nvPr/>
          </p:nvSpPr>
          <p:spPr>
            <a:xfrm>
              <a:off x="4004597" y="4415135"/>
              <a:ext cx="5254965"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Phone banking</a:t>
              </a:r>
              <a:endParaRPr lang="en-US" sz="5400" b="1" dirty="0">
                <a:solidFill>
                  <a:schemeClr val="tx1">
                    <a:lumMod val="50000"/>
                    <a:lumOff val="50000"/>
                  </a:schemeClr>
                </a:solidFill>
                <a:latin typeface="Century Gothic" panose="020B050202020202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987" y="3274320"/>
              <a:ext cx="3200400" cy="3200400"/>
            </a:xfrm>
            <a:prstGeom prst="rect">
              <a:avLst/>
            </a:prstGeom>
          </p:spPr>
        </p:pic>
      </p:grpSp>
      <p:grpSp>
        <p:nvGrpSpPr>
          <p:cNvPr id="15" name="Group 14"/>
          <p:cNvGrpSpPr/>
          <p:nvPr/>
        </p:nvGrpSpPr>
        <p:grpSpPr>
          <a:xfrm>
            <a:off x="11410384" y="6599656"/>
            <a:ext cx="11906520" cy="3200400"/>
            <a:chOff x="11410384" y="6599656"/>
            <a:chExt cx="11906520" cy="3200400"/>
          </a:xfrm>
        </p:grpSpPr>
        <p:sp>
          <p:nvSpPr>
            <p:cNvPr id="25" name="TextBox 24"/>
            <p:cNvSpPr txBox="1"/>
            <p:nvPr/>
          </p:nvSpPr>
          <p:spPr>
            <a:xfrm>
              <a:off x="14777387" y="7738191"/>
              <a:ext cx="8539517"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Outreach and education</a:t>
              </a:r>
              <a:endParaRPr lang="en-US" sz="5400" b="1" dirty="0">
                <a:solidFill>
                  <a:schemeClr val="tx1">
                    <a:lumMod val="50000"/>
                    <a:lumOff val="50000"/>
                  </a:schemeClr>
                </a:solidFill>
                <a:latin typeface="Century Gothic" panose="020B0502020202020204"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0384" y="6599656"/>
              <a:ext cx="3200400" cy="3200400"/>
            </a:xfrm>
            <a:prstGeom prst="rect">
              <a:avLst/>
            </a:prstGeom>
          </p:spPr>
        </p:pic>
      </p:grpSp>
      <p:grpSp>
        <p:nvGrpSpPr>
          <p:cNvPr id="16" name="Group 15"/>
          <p:cNvGrpSpPr/>
          <p:nvPr/>
        </p:nvGrpSpPr>
        <p:grpSpPr>
          <a:xfrm>
            <a:off x="11493686" y="9458669"/>
            <a:ext cx="9434104" cy="3200400"/>
            <a:chOff x="11493686" y="9458669"/>
            <a:chExt cx="9434104" cy="3200400"/>
          </a:xfrm>
        </p:grpSpPr>
        <p:sp>
          <p:nvSpPr>
            <p:cNvPr id="26" name="TextBox 25"/>
            <p:cNvSpPr txBox="1"/>
            <p:nvPr/>
          </p:nvSpPr>
          <p:spPr>
            <a:xfrm>
              <a:off x="15005976" y="10722775"/>
              <a:ext cx="5921814" cy="923330"/>
            </a:xfrm>
            <a:prstGeom prst="rect">
              <a:avLst/>
            </a:prstGeom>
            <a:noFill/>
          </p:spPr>
          <p:txBody>
            <a:bodyPr wrap="none" rtlCol="0">
              <a:spAutoFit/>
            </a:bodyPr>
            <a:lstStyle/>
            <a:p>
              <a:r>
                <a:rPr lang="en-US" sz="5400" b="1" dirty="0">
                  <a:solidFill>
                    <a:schemeClr val="tx1">
                      <a:lumMod val="50000"/>
                      <a:lumOff val="50000"/>
                    </a:schemeClr>
                  </a:solidFill>
                  <a:latin typeface="Century Gothic" panose="020B0502020202020204" pitchFamily="34" charset="0"/>
                </a:rPr>
                <a:t>p</a:t>
              </a:r>
              <a:r>
                <a:rPr lang="en-US" sz="5400" b="1" dirty="0" smtClean="0">
                  <a:solidFill>
                    <a:schemeClr val="tx1">
                      <a:lumMod val="50000"/>
                      <a:lumOff val="50000"/>
                    </a:schemeClr>
                  </a:solidFill>
                  <a:latin typeface="Century Gothic" panose="020B0502020202020204" pitchFamily="34" charset="0"/>
                </a:rPr>
                <a:t>lacercounts.org</a:t>
              </a:r>
              <a:endParaRPr lang="en-US" sz="5400" b="1" dirty="0">
                <a:solidFill>
                  <a:schemeClr val="tx1">
                    <a:lumMod val="50000"/>
                    <a:lumOff val="50000"/>
                  </a:schemeClr>
                </a:solidFill>
                <a:latin typeface="Century Gothic" panose="020B0502020202020204" pitchFamily="34" charset="0"/>
              </a:endParaRP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93686" y="9458669"/>
              <a:ext cx="3200400" cy="3200400"/>
            </a:xfrm>
            <a:prstGeom prst="rect">
              <a:avLst/>
            </a:prstGeom>
          </p:spPr>
        </p:pic>
      </p:grpSp>
      <p:grpSp>
        <p:nvGrpSpPr>
          <p:cNvPr id="8" name="Group 7"/>
          <p:cNvGrpSpPr/>
          <p:nvPr/>
        </p:nvGrpSpPr>
        <p:grpSpPr>
          <a:xfrm>
            <a:off x="534987" y="6393311"/>
            <a:ext cx="7559191" cy="3200400"/>
            <a:chOff x="534987" y="6393311"/>
            <a:chExt cx="7559191" cy="3200400"/>
          </a:xfrm>
        </p:grpSpPr>
        <p:sp>
          <p:nvSpPr>
            <p:cNvPr id="22" name="TextBox 21"/>
            <p:cNvSpPr txBox="1"/>
            <p:nvPr/>
          </p:nvSpPr>
          <p:spPr>
            <a:xfrm>
              <a:off x="4004597" y="7640588"/>
              <a:ext cx="4089581"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Canvassing</a:t>
              </a:r>
              <a:endParaRPr lang="en-US" sz="5400" b="1" dirty="0">
                <a:solidFill>
                  <a:schemeClr val="tx1">
                    <a:lumMod val="50000"/>
                    <a:lumOff val="50000"/>
                  </a:schemeClr>
                </a:solidFill>
                <a:latin typeface="Century Gothic" panose="020B0502020202020204" pitchFamily="34" charset="0"/>
              </a:endParaRP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987" y="6393311"/>
              <a:ext cx="3200400" cy="3200400"/>
            </a:xfrm>
            <a:prstGeom prst="rect">
              <a:avLst/>
            </a:prstGeom>
          </p:spPr>
        </p:pic>
      </p:grpSp>
    </p:spTree>
    <p:extLst>
      <p:ext uri="{BB962C8B-B14F-4D97-AF65-F5344CB8AC3E}">
        <p14:creationId xmlns:p14="http://schemas.microsoft.com/office/powerpoint/2010/main" val="387610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smtClean="0">
                <a:solidFill>
                  <a:srgbClr val="003CA5"/>
                </a:solidFill>
              </a:rPr>
              <a:t>What comes next?</a:t>
            </a:r>
            <a:endParaRPr lang="en-US" b="1" dirty="0">
              <a:solidFill>
                <a:srgbClr val="003CA5"/>
              </a:solidFill>
            </a:endParaRPr>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a:t>Census Overview</a:t>
            </a:r>
          </a:p>
        </p:txBody>
      </p:sp>
      <p:sp>
        <p:nvSpPr>
          <p:cNvPr id="6" name="Slide Number Placeholder 5"/>
          <p:cNvSpPr>
            <a:spLocks noGrp="1"/>
          </p:cNvSpPr>
          <p:nvPr>
            <p:ph type="sldNum" sz="quarter" idx="12"/>
          </p:nvPr>
        </p:nvSpPr>
        <p:spPr/>
        <p:txBody>
          <a:bodyPr/>
          <a:lstStyle/>
          <a:p>
            <a:fld id="{434729E3-2E82-4CFB-8E7C-60B0DB8F16A9}" type="slidenum">
              <a:rPr lang="en-US" smtClean="0"/>
              <a:t>13</a:t>
            </a:fld>
            <a:endParaRPr lang="en-US"/>
          </a:p>
        </p:txBody>
      </p:sp>
      <p:cxnSp>
        <p:nvCxnSpPr>
          <p:cNvPr id="7" name="Straight Connector 6"/>
          <p:cNvCxnSpPr/>
          <p:nvPr/>
        </p:nvCxnSpPr>
        <p:spPr>
          <a:xfrm>
            <a:off x="2516187" y="8055931"/>
            <a:ext cx="19441120" cy="97469"/>
          </a:xfrm>
          <a:prstGeom prst="line">
            <a:avLst/>
          </a:prstGeom>
          <a:ln w="25400">
            <a:solidFill>
              <a:schemeClr val="bg1">
                <a:lumMod val="50000"/>
              </a:schemeClr>
            </a:solidFill>
          </a:ln>
        </p:spPr>
        <p:style>
          <a:lnRef idx="1">
            <a:schemeClr val="accent3"/>
          </a:lnRef>
          <a:fillRef idx="0">
            <a:schemeClr val="accent3"/>
          </a:fillRef>
          <a:effectRef idx="0">
            <a:schemeClr val="accent3"/>
          </a:effectRef>
          <a:fontRef idx="minor">
            <a:schemeClr val="tx1"/>
          </a:fontRef>
        </p:style>
      </p:cxnSp>
      <p:grpSp>
        <p:nvGrpSpPr>
          <p:cNvPr id="21" name="Group 20"/>
          <p:cNvGrpSpPr/>
          <p:nvPr/>
        </p:nvGrpSpPr>
        <p:grpSpPr>
          <a:xfrm>
            <a:off x="14471004" y="4190787"/>
            <a:ext cx="2536272" cy="4665203"/>
            <a:chOff x="14471004" y="4190787"/>
            <a:chExt cx="2536272" cy="4665203"/>
          </a:xfrm>
        </p:grpSpPr>
        <p:grpSp>
          <p:nvGrpSpPr>
            <p:cNvPr id="19" name="Group 18"/>
            <p:cNvGrpSpPr/>
            <p:nvPr/>
          </p:nvGrpSpPr>
          <p:grpSpPr>
            <a:xfrm>
              <a:off x="14471004" y="4190787"/>
              <a:ext cx="2536272" cy="4157603"/>
              <a:chOff x="15980739" y="4211295"/>
              <a:chExt cx="2536272" cy="4157603"/>
            </a:xfrm>
          </p:grpSpPr>
          <p:sp>
            <p:nvSpPr>
              <p:cNvPr id="13" name="TextBox 12"/>
              <p:cNvSpPr txBox="1"/>
              <p:nvPr/>
            </p:nvSpPr>
            <p:spPr>
              <a:xfrm>
                <a:off x="15980739" y="4211295"/>
                <a:ext cx="2536272" cy="584775"/>
              </a:xfrm>
              <a:prstGeom prst="rect">
                <a:avLst/>
              </a:prstGeom>
              <a:noFill/>
            </p:spPr>
            <p:txBody>
              <a:bodyPr wrap="none" rtlCol="0">
                <a:spAutoFit/>
              </a:bodyPr>
              <a:lstStyle/>
              <a:p>
                <a:r>
                  <a:rPr lang="en-US" sz="3200" b="1" dirty="0" smtClean="0">
                    <a:solidFill>
                      <a:schemeClr val="bg1">
                        <a:lumMod val="50000"/>
                      </a:schemeClr>
                    </a:solidFill>
                    <a:latin typeface="Century Gothic" panose="020B0502020202020204" pitchFamily="34" charset="0"/>
                  </a:rPr>
                  <a:t>Census Day</a:t>
                </a:r>
                <a:endParaRPr lang="en-US" b="1" dirty="0">
                  <a:solidFill>
                    <a:schemeClr val="bg1">
                      <a:lumMod val="50000"/>
                    </a:schemeClr>
                  </a:solidFill>
                  <a:latin typeface="Century Gothic" panose="020B0502020202020204" pitchFamily="34" charset="0"/>
                </a:endParaRPr>
              </a:p>
            </p:txBody>
          </p:sp>
          <p:cxnSp>
            <p:nvCxnSpPr>
              <p:cNvPr id="61" name="Straight Connector 60"/>
              <p:cNvCxnSpPr>
                <a:endCxn id="40" idx="4"/>
              </p:cNvCxnSpPr>
              <p:nvPr/>
            </p:nvCxnSpPr>
            <p:spPr>
              <a:xfrm flipV="1">
                <a:off x="17248875" y="6578237"/>
                <a:ext cx="0" cy="15264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16601372" y="5283230"/>
                <a:ext cx="1295006" cy="1295007"/>
                <a:chOff x="16197938" y="4196999"/>
                <a:chExt cx="1295006" cy="1295007"/>
              </a:xfrm>
            </p:grpSpPr>
            <p:sp>
              <p:nvSpPr>
                <p:cNvPr id="40" name="Flowchart: Connector 39"/>
                <p:cNvSpPr/>
                <p:nvPr/>
              </p:nvSpPr>
              <p:spPr>
                <a:xfrm>
                  <a:off x="16197938" y="4196999"/>
                  <a:ext cx="1295006" cy="1295007"/>
                </a:xfrm>
                <a:prstGeom prst="flowChartConnector">
                  <a:avLst/>
                </a:prstGeom>
                <a:solidFill>
                  <a:srgbClr val="EF6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8241" y="4387302"/>
                  <a:ext cx="914400" cy="914400"/>
                </a:xfrm>
                <a:prstGeom prst="rect">
                  <a:avLst/>
                </a:prstGeom>
              </p:spPr>
            </p:pic>
          </p:gr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20275" y="7911698"/>
                <a:ext cx="457200" cy="457200"/>
              </a:xfrm>
              <a:prstGeom prst="rect">
                <a:avLst/>
              </a:prstGeom>
            </p:spPr>
          </p:pic>
        </p:grpSp>
        <p:sp>
          <p:nvSpPr>
            <p:cNvPr id="73" name="TextBox 72"/>
            <p:cNvSpPr txBox="1"/>
            <p:nvPr/>
          </p:nvSpPr>
          <p:spPr>
            <a:xfrm>
              <a:off x="14963928" y="8455880"/>
              <a:ext cx="1550424" cy="400110"/>
            </a:xfrm>
            <a:prstGeom prst="rect">
              <a:avLst/>
            </a:prstGeom>
            <a:noFill/>
          </p:spPr>
          <p:txBody>
            <a:bodyPr wrap="none" rtlCol="0">
              <a:spAutoFit/>
            </a:bodyPr>
            <a:lstStyle/>
            <a:p>
              <a:r>
                <a:rPr lang="en-US" sz="2000" b="1" dirty="0" smtClean="0">
                  <a:solidFill>
                    <a:schemeClr val="bg1">
                      <a:lumMod val="50000"/>
                    </a:schemeClr>
                  </a:solidFill>
                  <a:latin typeface="Century Gothic" panose="020B0502020202020204" pitchFamily="34" charset="0"/>
                </a:rPr>
                <a:t>Apr 1, 2020</a:t>
              </a:r>
              <a:endParaRPr lang="en-US" sz="3600" b="1" dirty="0">
                <a:solidFill>
                  <a:schemeClr val="bg1">
                    <a:lumMod val="50000"/>
                  </a:schemeClr>
                </a:solidFill>
                <a:latin typeface="Century Gothic" panose="020B0502020202020204" pitchFamily="34" charset="0"/>
              </a:endParaRPr>
            </a:p>
          </p:txBody>
        </p:sp>
      </p:grpSp>
      <p:grpSp>
        <p:nvGrpSpPr>
          <p:cNvPr id="24" name="Group 23"/>
          <p:cNvGrpSpPr/>
          <p:nvPr/>
        </p:nvGrpSpPr>
        <p:grpSpPr>
          <a:xfrm>
            <a:off x="18339652" y="7542036"/>
            <a:ext cx="3480440" cy="4901222"/>
            <a:chOff x="18339652" y="7542036"/>
            <a:chExt cx="3480440" cy="4901222"/>
          </a:xfrm>
        </p:grpSpPr>
        <p:grpSp>
          <p:nvGrpSpPr>
            <p:cNvPr id="20" name="Group 19"/>
            <p:cNvGrpSpPr/>
            <p:nvPr/>
          </p:nvGrpSpPr>
          <p:grpSpPr>
            <a:xfrm>
              <a:off x="18339652" y="7954458"/>
              <a:ext cx="3480440" cy="4488800"/>
              <a:chOff x="19331310" y="7967587"/>
              <a:chExt cx="3480440" cy="4488800"/>
            </a:xfrm>
          </p:grpSpPr>
          <p:sp>
            <p:nvSpPr>
              <p:cNvPr id="14" name="TextBox 13"/>
              <p:cNvSpPr txBox="1"/>
              <p:nvPr/>
            </p:nvSpPr>
            <p:spPr>
              <a:xfrm>
                <a:off x="19331310" y="10886727"/>
                <a:ext cx="3480440" cy="1569660"/>
              </a:xfrm>
              <a:prstGeom prst="rect">
                <a:avLst/>
              </a:prstGeom>
              <a:noFill/>
            </p:spPr>
            <p:txBody>
              <a:bodyPr wrap="none" rtlCol="0">
                <a:spAutoFit/>
              </a:bodyPr>
              <a:lstStyle/>
              <a:p>
                <a:pPr algn="ctr"/>
                <a:r>
                  <a:rPr lang="en-US" sz="3200" b="1" dirty="0" smtClean="0">
                    <a:solidFill>
                      <a:schemeClr val="bg1">
                        <a:lumMod val="50000"/>
                      </a:schemeClr>
                    </a:solidFill>
                    <a:latin typeface="Century Gothic" panose="020B0502020202020204" pitchFamily="34" charset="0"/>
                  </a:rPr>
                  <a:t>US Census Reps </a:t>
                </a:r>
              </a:p>
              <a:p>
                <a:pPr algn="ctr"/>
                <a:r>
                  <a:rPr lang="en-US" sz="3200" b="1" dirty="0" smtClean="0">
                    <a:solidFill>
                      <a:schemeClr val="bg1">
                        <a:lumMod val="50000"/>
                      </a:schemeClr>
                    </a:solidFill>
                    <a:latin typeface="Century Gothic" panose="020B0502020202020204" pitchFamily="34" charset="0"/>
                  </a:rPr>
                  <a:t>Follow-Up with </a:t>
                </a:r>
              </a:p>
              <a:p>
                <a:pPr algn="ctr"/>
                <a:r>
                  <a:rPr lang="en-US" sz="3200" b="1" dirty="0" smtClean="0">
                    <a:solidFill>
                      <a:schemeClr val="bg1">
                        <a:lumMod val="50000"/>
                      </a:schemeClr>
                    </a:solidFill>
                    <a:latin typeface="Century Gothic" panose="020B0502020202020204" pitchFamily="34" charset="0"/>
                  </a:rPr>
                  <a:t>Non-Responders</a:t>
                </a:r>
                <a:endParaRPr lang="en-US" b="1" dirty="0">
                  <a:solidFill>
                    <a:schemeClr val="bg1">
                      <a:lumMod val="50000"/>
                    </a:schemeClr>
                  </a:solidFill>
                  <a:latin typeface="Century Gothic" panose="020B0502020202020204" pitchFamily="34" charset="0"/>
                </a:endParaRPr>
              </a:p>
            </p:txBody>
          </p:sp>
          <p:grpSp>
            <p:nvGrpSpPr>
              <p:cNvPr id="45" name="Group 44"/>
              <p:cNvGrpSpPr/>
              <p:nvPr/>
            </p:nvGrpSpPr>
            <p:grpSpPr>
              <a:xfrm>
                <a:off x="20424027" y="9424459"/>
                <a:ext cx="1295006" cy="1295007"/>
                <a:chOff x="21071530" y="5403032"/>
                <a:chExt cx="1295006" cy="1295007"/>
              </a:xfrm>
            </p:grpSpPr>
            <p:sp>
              <p:nvSpPr>
                <p:cNvPr id="42" name="Flowchart: Connector 41"/>
                <p:cNvSpPr/>
                <p:nvPr/>
              </p:nvSpPr>
              <p:spPr>
                <a:xfrm>
                  <a:off x="21071530" y="5403032"/>
                  <a:ext cx="1295006" cy="1295007"/>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61833" y="5694786"/>
                  <a:ext cx="914400" cy="914400"/>
                </a:xfrm>
                <a:prstGeom prst="rect">
                  <a:avLst/>
                </a:prstGeom>
              </p:spPr>
            </p:pic>
          </p:grpSp>
          <p:cxnSp>
            <p:nvCxnSpPr>
              <p:cNvPr id="65" name="Straight Connector 64"/>
              <p:cNvCxnSpPr>
                <a:endCxn id="42" idx="0"/>
              </p:cNvCxnSpPr>
              <p:nvPr/>
            </p:nvCxnSpPr>
            <p:spPr>
              <a:xfrm>
                <a:off x="21071530" y="8284531"/>
                <a:ext cx="0" cy="11399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42930" y="7967587"/>
                <a:ext cx="457200" cy="457200"/>
              </a:xfrm>
              <a:prstGeom prst="rect">
                <a:avLst/>
              </a:prstGeom>
            </p:spPr>
          </p:pic>
        </p:grpSp>
        <p:sp>
          <p:nvSpPr>
            <p:cNvPr id="74" name="TextBox 73"/>
            <p:cNvSpPr txBox="1"/>
            <p:nvPr/>
          </p:nvSpPr>
          <p:spPr>
            <a:xfrm>
              <a:off x="19357559" y="7542036"/>
              <a:ext cx="1444626" cy="400110"/>
            </a:xfrm>
            <a:prstGeom prst="rect">
              <a:avLst/>
            </a:prstGeom>
            <a:noFill/>
          </p:spPr>
          <p:txBody>
            <a:bodyPr wrap="none" rtlCol="0">
              <a:spAutoFit/>
            </a:bodyPr>
            <a:lstStyle/>
            <a:p>
              <a:r>
                <a:rPr lang="en-US" sz="2000" b="1" dirty="0" smtClean="0">
                  <a:solidFill>
                    <a:schemeClr val="bg1">
                      <a:lumMod val="50000"/>
                    </a:schemeClr>
                  </a:solidFill>
                  <a:latin typeface="Century Gothic" panose="020B0502020202020204" pitchFamily="34" charset="0"/>
                </a:rPr>
                <a:t>May  2020</a:t>
              </a:r>
              <a:endParaRPr lang="en-US" sz="3600" b="1" dirty="0">
                <a:solidFill>
                  <a:schemeClr val="bg1">
                    <a:lumMod val="50000"/>
                  </a:schemeClr>
                </a:solidFill>
                <a:latin typeface="Century Gothic" panose="020B0502020202020204" pitchFamily="34" charset="0"/>
              </a:endParaRPr>
            </a:p>
          </p:txBody>
        </p:sp>
      </p:grpSp>
      <p:grpSp>
        <p:nvGrpSpPr>
          <p:cNvPr id="8" name="Group 7"/>
          <p:cNvGrpSpPr/>
          <p:nvPr/>
        </p:nvGrpSpPr>
        <p:grpSpPr>
          <a:xfrm>
            <a:off x="1893100" y="7411379"/>
            <a:ext cx="4342856" cy="4695946"/>
            <a:chOff x="1893100" y="7411379"/>
            <a:chExt cx="4342856" cy="4695946"/>
          </a:xfrm>
        </p:grpSpPr>
        <p:sp>
          <p:nvSpPr>
            <p:cNvPr id="70" name="TextBox 69"/>
            <p:cNvSpPr txBox="1"/>
            <p:nvPr/>
          </p:nvSpPr>
          <p:spPr>
            <a:xfrm>
              <a:off x="2920702" y="7411379"/>
              <a:ext cx="1899879" cy="400110"/>
            </a:xfrm>
            <a:prstGeom prst="rect">
              <a:avLst/>
            </a:prstGeom>
            <a:noFill/>
          </p:spPr>
          <p:txBody>
            <a:bodyPr wrap="none" rtlCol="0">
              <a:spAutoFit/>
            </a:bodyPr>
            <a:lstStyle/>
            <a:p>
              <a:r>
                <a:rPr lang="en-US" sz="2000" b="1" dirty="0" smtClean="0">
                  <a:solidFill>
                    <a:schemeClr val="bg1">
                      <a:lumMod val="50000"/>
                    </a:schemeClr>
                  </a:solidFill>
                  <a:latin typeface="Century Gothic" panose="020B0502020202020204" pitchFamily="34" charset="0"/>
                </a:rPr>
                <a:t>Sep–Oct 2019</a:t>
              </a:r>
              <a:endParaRPr lang="en-US" sz="3600" b="1" dirty="0">
                <a:solidFill>
                  <a:schemeClr val="bg1">
                    <a:lumMod val="50000"/>
                  </a:schemeClr>
                </a:solidFill>
                <a:latin typeface="Century Gothic" panose="020B0502020202020204" pitchFamily="34" charset="0"/>
              </a:endParaRPr>
            </a:p>
          </p:txBody>
        </p:sp>
        <p:grpSp>
          <p:nvGrpSpPr>
            <p:cNvPr id="3" name="Group 2"/>
            <p:cNvGrpSpPr/>
            <p:nvPr/>
          </p:nvGrpSpPr>
          <p:grpSpPr>
            <a:xfrm>
              <a:off x="1893100" y="7835277"/>
              <a:ext cx="4342856" cy="4272048"/>
              <a:chOff x="1893100" y="7835277"/>
              <a:chExt cx="4342856" cy="4272048"/>
            </a:xfrm>
          </p:grpSpPr>
          <p:sp>
            <p:nvSpPr>
              <p:cNvPr id="10" name="TextBox 9"/>
              <p:cNvSpPr txBox="1"/>
              <p:nvPr/>
            </p:nvSpPr>
            <p:spPr>
              <a:xfrm>
                <a:off x="1893100" y="11030107"/>
                <a:ext cx="4342856" cy="1077218"/>
              </a:xfrm>
              <a:prstGeom prst="rect">
                <a:avLst/>
              </a:prstGeom>
              <a:noFill/>
            </p:spPr>
            <p:txBody>
              <a:bodyPr wrap="none" rtlCol="0">
                <a:spAutoFit/>
              </a:bodyPr>
              <a:lstStyle/>
              <a:p>
                <a:pPr algn="ctr"/>
                <a:r>
                  <a:rPr lang="en-US" sz="3200" b="1" dirty="0" smtClean="0">
                    <a:solidFill>
                      <a:srgbClr val="003CA5"/>
                    </a:solidFill>
                    <a:latin typeface="Century Gothic" panose="020B0502020202020204" pitchFamily="34" charset="0"/>
                  </a:rPr>
                  <a:t>Request Professional </a:t>
                </a:r>
              </a:p>
              <a:p>
                <a:pPr algn="ctr"/>
                <a:r>
                  <a:rPr lang="en-US" sz="3200" b="1" dirty="0" smtClean="0">
                    <a:solidFill>
                      <a:srgbClr val="003CA5"/>
                    </a:solidFill>
                    <a:latin typeface="Century Gothic" panose="020B0502020202020204" pitchFamily="34" charset="0"/>
                  </a:rPr>
                  <a:t>Services</a:t>
                </a:r>
              </a:p>
            </p:txBody>
          </p:sp>
          <p:grpSp>
            <p:nvGrpSpPr>
              <p:cNvPr id="33" name="Group 32"/>
              <p:cNvGrpSpPr/>
              <p:nvPr/>
            </p:nvGrpSpPr>
            <p:grpSpPr>
              <a:xfrm>
                <a:off x="3267378" y="9411330"/>
                <a:ext cx="1295006" cy="1295007"/>
                <a:chOff x="11663781" y="4475511"/>
                <a:chExt cx="1295006" cy="1295007"/>
              </a:xfrm>
              <a:solidFill>
                <a:srgbClr val="003CA5"/>
              </a:solidFill>
            </p:grpSpPr>
            <p:sp>
              <p:nvSpPr>
                <p:cNvPr id="31" name="Flowchart: Connector 30"/>
                <p:cNvSpPr/>
                <p:nvPr/>
              </p:nvSpPr>
              <p:spPr>
                <a:xfrm>
                  <a:off x="11663781" y="4475511"/>
                  <a:ext cx="1295006" cy="129500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03189" y="4637873"/>
                  <a:ext cx="868680" cy="868680"/>
                </a:xfrm>
                <a:prstGeom prst="rect">
                  <a:avLst/>
                </a:prstGeom>
                <a:grpFill/>
              </p:spPr>
            </p:pic>
          </p:grpSp>
          <p:cxnSp>
            <p:nvCxnSpPr>
              <p:cNvPr id="55" name="Straight Connector 54"/>
              <p:cNvCxnSpPr/>
              <p:nvPr/>
            </p:nvCxnSpPr>
            <p:spPr>
              <a:xfrm>
                <a:off x="3914881" y="8093939"/>
                <a:ext cx="1" cy="1317653"/>
              </a:xfrm>
              <a:prstGeom prst="line">
                <a:avLst/>
              </a:prstGeom>
              <a:ln>
                <a:solidFill>
                  <a:srgbClr val="003CA5"/>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8068" y="7835277"/>
                <a:ext cx="457200" cy="457200"/>
              </a:xfrm>
              <a:prstGeom prst="rect">
                <a:avLst/>
              </a:prstGeom>
            </p:spPr>
          </p:pic>
        </p:grpSp>
      </p:grpSp>
      <p:grpSp>
        <p:nvGrpSpPr>
          <p:cNvPr id="9" name="Group 8"/>
          <p:cNvGrpSpPr/>
          <p:nvPr/>
        </p:nvGrpSpPr>
        <p:grpSpPr>
          <a:xfrm>
            <a:off x="6086642" y="3944636"/>
            <a:ext cx="2797561" cy="4911354"/>
            <a:chOff x="6086642" y="3944636"/>
            <a:chExt cx="2797561" cy="4911354"/>
          </a:xfrm>
        </p:grpSpPr>
        <p:sp>
          <p:nvSpPr>
            <p:cNvPr id="11" name="TextBox 10"/>
            <p:cNvSpPr txBox="1"/>
            <p:nvPr/>
          </p:nvSpPr>
          <p:spPr>
            <a:xfrm>
              <a:off x="6086642" y="3944636"/>
              <a:ext cx="2797561" cy="1077218"/>
            </a:xfrm>
            <a:prstGeom prst="rect">
              <a:avLst/>
            </a:prstGeom>
            <a:noFill/>
          </p:spPr>
          <p:txBody>
            <a:bodyPr wrap="none" rtlCol="0">
              <a:spAutoFit/>
            </a:bodyPr>
            <a:lstStyle/>
            <a:p>
              <a:pPr algn="ctr"/>
              <a:r>
                <a:rPr lang="en-US" sz="3200" b="1" dirty="0" smtClean="0">
                  <a:solidFill>
                    <a:srgbClr val="003CA5"/>
                  </a:solidFill>
                  <a:latin typeface="Century Gothic" panose="020B0502020202020204" pitchFamily="34" charset="0"/>
                </a:rPr>
                <a:t>Recruit +</a:t>
              </a:r>
            </a:p>
            <a:p>
              <a:pPr algn="ctr"/>
              <a:r>
                <a:rPr lang="en-US" sz="3200" b="1" dirty="0" smtClean="0">
                  <a:solidFill>
                    <a:srgbClr val="003CA5"/>
                  </a:solidFill>
                  <a:latin typeface="Century Gothic" panose="020B0502020202020204" pitchFamily="34" charset="0"/>
                </a:rPr>
                <a:t>Train Partners</a:t>
              </a:r>
              <a:endParaRPr lang="en-US" b="1" dirty="0">
                <a:solidFill>
                  <a:srgbClr val="003CA5"/>
                </a:solidFill>
                <a:latin typeface="Century Gothic" panose="020B0502020202020204" pitchFamily="34" charset="0"/>
              </a:endParaRPr>
            </a:p>
          </p:txBody>
        </p:sp>
        <p:grpSp>
          <p:nvGrpSpPr>
            <p:cNvPr id="35" name="Group 34"/>
            <p:cNvGrpSpPr/>
            <p:nvPr/>
          </p:nvGrpSpPr>
          <p:grpSpPr>
            <a:xfrm>
              <a:off x="6837920" y="5213554"/>
              <a:ext cx="1295006" cy="1295007"/>
              <a:chOff x="11202680" y="2449361"/>
              <a:chExt cx="1295006" cy="1295007"/>
            </a:xfrm>
            <a:solidFill>
              <a:srgbClr val="003CA5"/>
            </a:solidFill>
          </p:grpSpPr>
          <p:sp>
            <p:nvSpPr>
              <p:cNvPr id="30" name="Flowchart: Connector 29"/>
              <p:cNvSpPr/>
              <p:nvPr/>
            </p:nvSpPr>
            <p:spPr>
              <a:xfrm>
                <a:off x="11202680" y="2449361"/>
                <a:ext cx="1295006" cy="129500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15841" y="2688832"/>
                <a:ext cx="868680" cy="868680"/>
              </a:xfrm>
              <a:prstGeom prst="rect">
                <a:avLst/>
              </a:prstGeom>
              <a:grpFill/>
            </p:spPr>
          </p:pic>
        </p:grpSp>
        <p:cxnSp>
          <p:nvCxnSpPr>
            <p:cNvPr id="57" name="Straight Connector 56"/>
            <p:cNvCxnSpPr>
              <a:endCxn id="30" idx="4"/>
            </p:cNvCxnSpPr>
            <p:nvPr/>
          </p:nvCxnSpPr>
          <p:spPr>
            <a:xfrm flipV="1">
              <a:off x="7485422" y="6508561"/>
              <a:ext cx="1" cy="1525361"/>
            </a:xfrm>
            <a:prstGeom prst="line">
              <a:avLst/>
            </a:prstGeom>
            <a:ln>
              <a:solidFill>
                <a:srgbClr val="003CA5"/>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6508231" y="8455880"/>
              <a:ext cx="1954381" cy="400110"/>
            </a:xfrm>
            <a:prstGeom prst="rect">
              <a:avLst/>
            </a:prstGeom>
            <a:noFill/>
          </p:spPr>
          <p:txBody>
            <a:bodyPr wrap="none" rtlCol="0">
              <a:spAutoFit/>
            </a:bodyPr>
            <a:lstStyle/>
            <a:p>
              <a:r>
                <a:rPr lang="en-US" sz="2000" b="1" dirty="0" smtClean="0">
                  <a:solidFill>
                    <a:schemeClr val="bg1">
                      <a:lumMod val="50000"/>
                    </a:schemeClr>
                  </a:solidFill>
                  <a:latin typeface="Century Gothic" panose="020B0502020202020204" pitchFamily="34" charset="0"/>
                </a:rPr>
                <a:t>Oct–Dec 2019</a:t>
              </a:r>
              <a:endParaRPr lang="en-US" sz="3600" b="1" dirty="0">
                <a:solidFill>
                  <a:schemeClr val="bg1">
                    <a:lumMod val="50000"/>
                  </a:schemeClr>
                </a:solidFill>
                <a:latin typeface="Century Gothic" panose="020B0502020202020204" pitchFamily="34" charset="0"/>
              </a:endParaRPr>
            </a:p>
          </p:txBody>
        </p:sp>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9784" y="7830242"/>
              <a:ext cx="457200" cy="457200"/>
            </a:xfrm>
            <a:prstGeom prst="rect">
              <a:avLst/>
            </a:prstGeom>
          </p:spPr>
        </p:pic>
      </p:grpSp>
      <p:grpSp>
        <p:nvGrpSpPr>
          <p:cNvPr id="18" name="Group 17"/>
          <p:cNvGrpSpPr/>
          <p:nvPr/>
        </p:nvGrpSpPr>
        <p:grpSpPr>
          <a:xfrm>
            <a:off x="9017424" y="7428251"/>
            <a:ext cx="4878259" cy="4836444"/>
            <a:chOff x="9017424" y="7428251"/>
            <a:chExt cx="4878259" cy="4836444"/>
          </a:xfrm>
        </p:grpSpPr>
        <p:sp>
          <p:nvSpPr>
            <p:cNvPr id="72" name="TextBox 71"/>
            <p:cNvSpPr txBox="1"/>
            <p:nvPr/>
          </p:nvSpPr>
          <p:spPr>
            <a:xfrm>
              <a:off x="10585764" y="7428251"/>
              <a:ext cx="1896673" cy="400110"/>
            </a:xfrm>
            <a:prstGeom prst="rect">
              <a:avLst/>
            </a:prstGeom>
            <a:noFill/>
          </p:spPr>
          <p:txBody>
            <a:bodyPr wrap="none" rtlCol="0">
              <a:spAutoFit/>
            </a:bodyPr>
            <a:lstStyle/>
            <a:p>
              <a:r>
                <a:rPr lang="en-US" sz="2000" b="1" dirty="0" smtClean="0">
                  <a:solidFill>
                    <a:schemeClr val="bg1">
                      <a:lumMod val="50000"/>
                    </a:schemeClr>
                  </a:solidFill>
                  <a:latin typeface="Century Gothic" panose="020B0502020202020204" pitchFamily="34" charset="0"/>
                </a:rPr>
                <a:t>Jan–Mar 2020</a:t>
              </a:r>
              <a:endParaRPr lang="en-US" sz="3600" b="1" dirty="0">
                <a:solidFill>
                  <a:schemeClr val="bg1">
                    <a:lumMod val="50000"/>
                  </a:schemeClr>
                </a:solidFill>
                <a:latin typeface="Century Gothic" panose="020B0502020202020204" pitchFamily="34" charset="0"/>
              </a:endParaRPr>
            </a:p>
          </p:txBody>
        </p:sp>
        <p:grpSp>
          <p:nvGrpSpPr>
            <p:cNvPr id="16" name="Group 15"/>
            <p:cNvGrpSpPr/>
            <p:nvPr/>
          </p:nvGrpSpPr>
          <p:grpSpPr>
            <a:xfrm>
              <a:off x="9017424" y="7837622"/>
              <a:ext cx="4878259" cy="4427073"/>
              <a:chOff x="9017424" y="7837622"/>
              <a:chExt cx="4878259" cy="4427073"/>
            </a:xfrm>
          </p:grpSpPr>
          <p:sp>
            <p:nvSpPr>
              <p:cNvPr id="12" name="TextBox 11"/>
              <p:cNvSpPr txBox="1"/>
              <p:nvPr/>
            </p:nvSpPr>
            <p:spPr>
              <a:xfrm>
                <a:off x="9017424" y="11187477"/>
                <a:ext cx="4878259" cy="1077218"/>
              </a:xfrm>
              <a:prstGeom prst="rect">
                <a:avLst/>
              </a:prstGeom>
              <a:noFill/>
            </p:spPr>
            <p:txBody>
              <a:bodyPr wrap="none" rtlCol="0">
                <a:spAutoFit/>
              </a:bodyPr>
              <a:lstStyle/>
              <a:p>
                <a:pPr algn="ctr"/>
                <a:r>
                  <a:rPr lang="en-US" sz="3200" b="1" dirty="0" smtClean="0">
                    <a:solidFill>
                      <a:srgbClr val="003CA5"/>
                    </a:solidFill>
                    <a:latin typeface="Century Gothic" panose="020B0502020202020204" pitchFamily="34" charset="0"/>
                  </a:rPr>
                  <a:t>Implement Community </a:t>
                </a:r>
              </a:p>
              <a:p>
                <a:pPr algn="ctr"/>
                <a:r>
                  <a:rPr lang="en-US" sz="3200" b="1" dirty="0" smtClean="0">
                    <a:solidFill>
                      <a:srgbClr val="003CA5"/>
                    </a:solidFill>
                    <a:latin typeface="Century Gothic" panose="020B0502020202020204" pitchFamily="34" charset="0"/>
                  </a:rPr>
                  <a:t>Outreach + Education</a:t>
                </a:r>
                <a:endParaRPr lang="en-US" b="1" dirty="0">
                  <a:solidFill>
                    <a:srgbClr val="003CA5"/>
                  </a:solidFill>
                  <a:latin typeface="Century Gothic" panose="020B0502020202020204" pitchFamily="34" charset="0"/>
                </a:endParaRPr>
              </a:p>
            </p:txBody>
          </p:sp>
          <p:grpSp>
            <p:nvGrpSpPr>
              <p:cNvPr id="37" name="Group 36"/>
              <p:cNvGrpSpPr/>
              <p:nvPr/>
            </p:nvGrpSpPr>
            <p:grpSpPr>
              <a:xfrm>
                <a:off x="10809051" y="9451754"/>
                <a:ext cx="1295006" cy="1295007"/>
                <a:chOff x="13542302" y="5210148"/>
                <a:chExt cx="1295006" cy="1295007"/>
              </a:xfrm>
              <a:solidFill>
                <a:srgbClr val="003CA5"/>
              </a:solidFill>
            </p:grpSpPr>
            <p:sp>
              <p:nvSpPr>
                <p:cNvPr id="28" name="Flowchart: Connector 27"/>
                <p:cNvSpPr/>
                <p:nvPr/>
              </p:nvSpPr>
              <p:spPr>
                <a:xfrm>
                  <a:off x="13542302" y="5210148"/>
                  <a:ext cx="1295006" cy="129500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32605" y="5411183"/>
                  <a:ext cx="914400" cy="914400"/>
                </a:xfrm>
                <a:prstGeom prst="rect">
                  <a:avLst/>
                </a:prstGeom>
                <a:grpFill/>
              </p:spPr>
            </p:pic>
          </p:grpSp>
          <p:cxnSp>
            <p:nvCxnSpPr>
              <p:cNvPr id="59" name="Straight Connector 58"/>
              <p:cNvCxnSpPr>
                <a:endCxn id="28" idx="0"/>
              </p:cNvCxnSpPr>
              <p:nvPr/>
            </p:nvCxnSpPr>
            <p:spPr>
              <a:xfrm>
                <a:off x="11456554" y="8169734"/>
                <a:ext cx="0" cy="1282020"/>
              </a:xfrm>
              <a:prstGeom prst="line">
                <a:avLst/>
              </a:prstGeom>
              <a:ln>
                <a:solidFill>
                  <a:srgbClr val="003CA5"/>
                </a:solidFill>
              </a:ln>
            </p:spPr>
            <p:style>
              <a:lnRef idx="1">
                <a:schemeClr val="accent1"/>
              </a:lnRef>
              <a:fillRef idx="0">
                <a:schemeClr val="accent1"/>
              </a:fillRef>
              <a:effectRef idx="0">
                <a:schemeClr val="accent1"/>
              </a:effectRef>
              <a:fontRef idx="minor">
                <a:schemeClr val="tx1"/>
              </a:fontRef>
            </p:style>
          </p:cxnSp>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33495" y="7837622"/>
                <a:ext cx="457200" cy="457200"/>
              </a:xfrm>
              <a:prstGeom prst="rect">
                <a:avLst/>
              </a:prstGeom>
            </p:spPr>
          </p:pic>
        </p:grpSp>
      </p:grpSp>
    </p:spTree>
    <p:extLst>
      <p:ext uri="{BB962C8B-B14F-4D97-AF65-F5344CB8AC3E}">
        <p14:creationId xmlns:p14="http://schemas.microsoft.com/office/powerpoint/2010/main" val="365689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endParaRPr lang="en-US" b="1" dirty="0"/>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a:t>Census Overview</a:t>
            </a:r>
          </a:p>
        </p:txBody>
      </p:sp>
      <p:sp>
        <p:nvSpPr>
          <p:cNvPr id="6" name="Slide Number Placeholder 5"/>
          <p:cNvSpPr>
            <a:spLocks noGrp="1"/>
          </p:cNvSpPr>
          <p:nvPr>
            <p:ph type="sldNum" sz="quarter" idx="12"/>
          </p:nvPr>
        </p:nvSpPr>
        <p:spPr/>
        <p:txBody>
          <a:bodyPr/>
          <a:lstStyle/>
          <a:p>
            <a:fld id="{434729E3-2E82-4CFB-8E7C-60B0DB8F16A9}" type="slidenum">
              <a:rPr lang="en-US" smtClean="0"/>
              <a:t>14</a:t>
            </a:fld>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7925" b="7925"/>
          <a:stretch/>
        </p:blipFill>
        <p:spPr>
          <a:xfrm>
            <a:off x="0" y="0"/>
            <a:ext cx="24384000" cy="13716000"/>
          </a:xfrm>
          <a:prstGeom prst="rect">
            <a:avLst/>
          </a:prstGeom>
        </p:spPr>
      </p:pic>
      <p:sp>
        <p:nvSpPr>
          <p:cNvPr id="16" name="TextBox 15"/>
          <p:cNvSpPr txBox="1"/>
          <p:nvPr/>
        </p:nvSpPr>
        <p:spPr>
          <a:xfrm>
            <a:off x="8270093" y="9601200"/>
            <a:ext cx="7843814" cy="2646878"/>
          </a:xfrm>
          <a:prstGeom prst="rect">
            <a:avLst/>
          </a:prstGeom>
          <a:noFill/>
        </p:spPr>
        <p:txBody>
          <a:bodyPr wrap="none" rtlCol="0">
            <a:spAutoFit/>
          </a:bodyPr>
          <a:lstStyle/>
          <a:p>
            <a:r>
              <a:rPr lang="en-US" sz="16600" b="1" dirty="0" smtClean="0">
                <a:solidFill>
                  <a:schemeClr val="bg1">
                    <a:lumMod val="95000"/>
                  </a:schemeClr>
                </a:solidFill>
                <a:latin typeface="Century Gothic" panose="020B0502020202020204" pitchFamily="34" charset="0"/>
              </a:rPr>
              <a:t>Activity</a:t>
            </a:r>
            <a:endParaRPr lang="en-US" sz="4000" b="1" dirty="0">
              <a:solidFill>
                <a:schemeClr val="bg1">
                  <a:lumMod val="95000"/>
                </a:schemeClr>
              </a:solidFill>
              <a:latin typeface="Century Gothic" panose="020B0502020202020204" pitchFamily="34" charset="0"/>
            </a:endParaRPr>
          </a:p>
        </p:txBody>
      </p:sp>
    </p:spTree>
    <p:extLst>
      <p:ext uri="{BB962C8B-B14F-4D97-AF65-F5344CB8AC3E}">
        <p14:creationId xmlns:p14="http://schemas.microsoft.com/office/powerpoint/2010/main" val="21206533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smtClean="0">
                <a:solidFill>
                  <a:srgbClr val="003CA5"/>
                </a:solidFill>
              </a:rPr>
              <a:t>Want to get involved?</a:t>
            </a:r>
            <a:endParaRPr lang="en-US" b="1" dirty="0">
              <a:solidFill>
                <a:srgbClr val="003CA5"/>
              </a:solidFill>
            </a:endParaRPr>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a:t>Census Overview</a:t>
            </a:r>
          </a:p>
        </p:txBody>
      </p:sp>
      <p:sp>
        <p:nvSpPr>
          <p:cNvPr id="6" name="Slide Number Placeholder 5"/>
          <p:cNvSpPr>
            <a:spLocks noGrp="1"/>
          </p:cNvSpPr>
          <p:nvPr>
            <p:ph type="sldNum" sz="quarter" idx="12"/>
          </p:nvPr>
        </p:nvSpPr>
        <p:spPr/>
        <p:txBody>
          <a:bodyPr/>
          <a:lstStyle/>
          <a:p>
            <a:fld id="{434729E3-2E82-4CFB-8E7C-60B0DB8F16A9}" type="slidenum">
              <a:rPr lang="en-US" smtClean="0"/>
              <a:t>15</a:t>
            </a:fld>
            <a:endParaRPr lang="en-US"/>
          </a:p>
        </p:txBody>
      </p:sp>
      <p:grpSp>
        <p:nvGrpSpPr>
          <p:cNvPr id="24" name="Group 23"/>
          <p:cNvGrpSpPr/>
          <p:nvPr/>
        </p:nvGrpSpPr>
        <p:grpSpPr>
          <a:xfrm>
            <a:off x="12658208" y="5410200"/>
            <a:ext cx="10509608" cy="3391164"/>
            <a:chOff x="12658208" y="5410200"/>
            <a:chExt cx="10509608" cy="3391164"/>
          </a:xfrm>
        </p:grpSpPr>
        <p:sp>
          <p:nvSpPr>
            <p:cNvPr id="26" name="TextBox 25"/>
            <p:cNvSpPr txBox="1"/>
            <p:nvPr/>
          </p:nvSpPr>
          <p:spPr>
            <a:xfrm>
              <a:off x="12658208" y="7878034"/>
              <a:ext cx="10509608"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placercounts.org/get-involved</a:t>
              </a:r>
              <a:endParaRPr lang="en-US" sz="5400" b="1" dirty="0">
                <a:solidFill>
                  <a:schemeClr val="tx1">
                    <a:lumMod val="50000"/>
                    <a:lumOff val="50000"/>
                  </a:schemeClr>
                </a:solidFill>
                <a:latin typeface="Century Gothic" panose="020B0502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1847" y="5410200"/>
              <a:ext cx="3200400" cy="3200400"/>
            </a:xfrm>
            <a:prstGeom prst="rect">
              <a:avLst/>
            </a:prstGeom>
          </p:spPr>
        </p:pic>
      </p:grpSp>
      <p:grpSp>
        <p:nvGrpSpPr>
          <p:cNvPr id="19" name="Group 18"/>
          <p:cNvGrpSpPr/>
          <p:nvPr/>
        </p:nvGrpSpPr>
        <p:grpSpPr>
          <a:xfrm>
            <a:off x="1144587" y="9407324"/>
            <a:ext cx="8806690" cy="3200400"/>
            <a:chOff x="1144587" y="9407324"/>
            <a:chExt cx="8806690" cy="3200400"/>
          </a:xfrm>
        </p:grpSpPr>
        <p:sp>
          <p:nvSpPr>
            <p:cNvPr id="23" name="TextBox 22"/>
            <p:cNvSpPr txBox="1"/>
            <p:nvPr/>
          </p:nvSpPr>
          <p:spPr>
            <a:xfrm>
              <a:off x="4598530" y="10545859"/>
              <a:ext cx="5352747"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Share materials</a:t>
              </a:r>
              <a:endParaRPr lang="en-US" sz="5400" b="1" dirty="0">
                <a:solidFill>
                  <a:schemeClr val="tx1">
                    <a:lumMod val="50000"/>
                    <a:lumOff val="50000"/>
                  </a:schemeClr>
                </a:solidFill>
                <a:latin typeface="Century Gothic" panose="020B0502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587" y="9407324"/>
              <a:ext cx="3200400" cy="3200400"/>
            </a:xfrm>
            <a:prstGeom prst="rect">
              <a:avLst/>
            </a:prstGeom>
          </p:spPr>
        </p:pic>
      </p:grpSp>
      <p:grpSp>
        <p:nvGrpSpPr>
          <p:cNvPr id="18" name="Group 17"/>
          <p:cNvGrpSpPr/>
          <p:nvPr/>
        </p:nvGrpSpPr>
        <p:grpSpPr>
          <a:xfrm>
            <a:off x="1144587" y="6277834"/>
            <a:ext cx="6091203" cy="3200400"/>
            <a:chOff x="1144587" y="6277834"/>
            <a:chExt cx="6091203" cy="3200400"/>
          </a:xfrm>
        </p:grpSpPr>
        <p:sp>
          <p:nvSpPr>
            <p:cNvPr id="22" name="TextBox 21"/>
            <p:cNvSpPr txBox="1"/>
            <p:nvPr/>
          </p:nvSpPr>
          <p:spPr>
            <a:xfrm>
              <a:off x="4598530" y="7878034"/>
              <a:ext cx="2637260"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Donate</a:t>
              </a:r>
              <a:endParaRPr lang="en-US" sz="5400" b="1" dirty="0">
                <a:solidFill>
                  <a:schemeClr val="tx1">
                    <a:lumMod val="50000"/>
                    <a:lumOff val="50000"/>
                  </a:schemeClr>
                </a:solidFill>
                <a:latin typeface="Century Gothic" panose="020B0502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587" y="6277834"/>
              <a:ext cx="3200400" cy="3200400"/>
            </a:xfrm>
            <a:prstGeom prst="rect">
              <a:avLst/>
            </a:prstGeom>
          </p:spPr>
        </p:pic>
      </p:grpSp>
      <p:grpSp>
        <p:nvGrpSpPr>
          <p:cNvPr id="17" name="Group 16"/>
          <p:cNvGrpSpPr/>
          <p:nvPr/>
        </p:nvGrpSpPr>
        <p:grpSpPr>
          <a:xfrm>
            <a:off x="1144587" y="3417663"/>
            <a:ext cx="8253655" cy="3200400"/>
            <a:chOff x="1144587" y="3417663"/>
            <a:chExt cx="8253655" cy="3200400"/>
          </a:xfrm>
        </p:grpSpPr>
        <p:sp>
          <p:nvSpPr>
            <p:cNvPr id="21" name="TextBox 20"/>
            <p:cNvSpPr txBox="1"/>
            <p:nvPr/>
          </p:nvSpPr>
          <p:spPr>
            <a:xfrm>
              <a:off x="4598530" y="4556198"/>
              <a:ext cx="4799712"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Stay informed</a:t>
              </a:r>
              <a:endParaRPr lang="en-US" sz="5400" b="1" dirty="0">
                <a:solidFill>
                  <a:schemeClr val="tx1">
                    <a:lumMod val="50000"/>
                    <a:lumOff val="50000"/>
                  </a:schemeClr>
                </a:solidFill>
                <a:latin typeface="Century Gothic" panose="020B0502020202020204"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4587" y="3417663"/>
              <a:ext cx="3200400" cy="3200400"/>
            </a:xfrm>
            <a:prstGeom prst="rect">
              <a:avLst/>
            </a:prstGeom>
          </p:spPr>
        </p:pic>
      </p:grpSp>
    </p:spTree>
    <p:extLst>
      <p:ext uri="{BB962C8B-B14F-4D97-AF65-F5344CB8AC3E}">
        <p14:creationId xmlns:p14="http://schemas.microsoft.com/office/powerpoint/2010/main" val="13654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smtClean="0">
                <a:solidFill>
                  <a:srgbClr val="003CA5"/>
                </a:solidFill>
              </a:rPr>
              <a:t>Want to learn more?</a:t>
            </a:r>
            <a:endParaRPr lang="en-US" b="1" dirty="0">
              <a:solidFill>
                <a:srgbClr val="003CA5"/>
              </a:solidFill>
            </a:endParaRPr>
          </a:p>
        </p:txBody>
      </p:sp>
      <p:sp>
        <p:nvSpPr>
          <p:cNvPr id="3" name="Content Placeholder 2"/>
          <p:cNvSpPr>
            <a:spLocks noGrp="1"/>
          </p:cNvSpPr>
          <p:nvPr>
            <p:ph idx="1"/>
          </p:nvPr>
        </p:nvSpPr>
        <p:spPr/>
        <p:txBody>
          <a:bodyPr/>
          <a:lstStyle/>
          <a:p>
            <a:pPr marL="0" indent="0">
              <a:buNone/>
            </a:pPr>
            <a:r>
              <a:rPr lang="en-US" b="1" dirty="0" smtClean="0">
                <a:solidFill>
                  <a:schemeClr val="tx1">
                    <a:lumMod val="50000"/>
                    <a:lumOff val="50000"/>
                  </a:schemeClr>
                </a:solidFill>
              </a:rPr>
              <a:t>Visit </a:t>
            </a:r>
            <a:r>
              <a:rPr lang="en-US" b="1" dirty="0" smtClean="0">
                <a:hlinkClick r:id="rId3"/>
              </a:rPr>
              <a:t>placercounts.org</a:t>
            </a:r>
            <a:r>
              <a:rPr lang="en-US" b="1" dirty="0" smtClean="0"/>
              <a:t>	</a:t>
            </a:r>
          </a:p>
          <a:p>
            <a:pPr marL="0" indent="0">
              <a:buNone/>
            </a:pPr>
            <a:endParaRPr lang="en-US" dirty="0" smtClean="0"/>
          </a:p>
          <a:p>
            <a:pPr marL="0" indent="0">
              <a:buNone/>
            </a:pPr>
            <a:r>
              <a:rPr lang="en-US" b="1" dirty="0" smtClean="0">
                <a:solidFill>
                  <a:schemeClr val="tx1">
                    <a:lumMod val="50000"/>
                    <a:lumOff val="50000"/>
                  </a:schemeClr>
                </a:solidFill>
              </a:rPr>
              <a:t>Connect with Placer Counts reps</a:t>
            </a:r>
          </a:p>
          <a:p>
            <a:pPr marL="0" indent="0">
              <a:buNone/>
            </a:pPr>
            <a:r>
              <a:rPr lang="en-US" sz="6000" b="1" dirty="0" smtClean="0"/>
              <a:t>	</a:t>
            </a:r>
            <a:r>
              <a:rPr lang="en-US" sz="6000" b="1" dirty="0">
                <a:solidFill>
                  <a:schemeClr val="tx1">
                    <a:lumMod val="50000"/>
                    <a:lumOff val="50000"/>
                  </a:schemeClr>
                </a:solidFill>
              </a:rPr>
              <a:t>Veronica Blake, </a:t>
            </a:r>
            <a:r>
              <a:rPr lang="en-US" sz="6000" b="1" dirty="0" smtClean="0">
                <a:hlinkClick r:id="rId4"/>
              </a:rPr>
              <a:t>vblake@placercf.org</a:t>
            </a:r>
            <a:endParaRPr lang="en-US" sz="6000" b="1" dirty="0" smtClean="0"/>
          </a:p>
          <a:p>
            <a:pPr marL="0" indent="0">
              <a:buNone/>
            </a:pPr>
            <a:r>
              <a:rPr lang="en-US" sz="6000" b="1" dirty="0">
                <a:solidFill>
                  <a:schemeClr val="tx1">
                    <a:lumMod val="50000"/>
                    <a:lumOff val="50000"/>
                  </a:schemeClr>
                </a:solidFill>
              </a:rPr>
              <a:t>	</a:t>
            </a:r>
            <a:r>
              <a:rPr lang="en-US" sz="6000" b="1" dirty="0" smtClean="0">
                <a:solidFill>
                  <a:schemeClr val="tx1">
                    <a:lumMod val="50000"/>
                    <a:lumOff val="50000"/>
                  </a:schemeClr>
                </a:solidFill>
              </a:rPr>
              <a:t>Nikki Streegan, </a:t>
            </a:r>
            <a:r>
              <a:rPr lang="en-US" sz="6000" b="1" dirty="0" smtClean="0">
                <a:hlinkClick r:id="rId5"/>
              </a:rPr>
              <a:t>nstreega@placer.ca.gov</a:t>
            </a:r>
            <a:endParaRPr lang="en-US" sz="6000" b="1" dirty="0" smtClean="0"/>
          </a:p>
          <a:p>
            <a:pPr marL="0" indent="0">
              <a:buNone/>
            </a:pPr>
            <a:r>
              <a:rPr lang="en-US" sz="6000" b="1" dirty="0" smtClean="0"/>
              <a:t>	</a:t>
            </a:r>
            <a:r>
              <a:rPr lang="en-US" sz="6000" b="1" dirty="0" err="1" smtClean="0">
                <a:solidFill>
                  <a:schemeClr val="tx1">
                    <a:lumMod val="50000"/>
                    <a:lumOff val="50000"/>
                  </a:schemeClr>
                </a:solidFill>
              </a:rPr>
              <a:t>Raúl</a:t>
            </a:r>
            <a:r>
              <a:rPr lang="en-US" sz="6000" b="1" dirty="0" smtClean="0">
                <a:solidFill>
                  <a:schemeClr val="tx1">
                    <a:lumMod val="50000"/>
                    <a:lumOff val="50000"/>
                  </a:schemeClr>
                </a:solidFill>
              </a:rPr>
              <a:t> </a:t>
            </a:r>
            <a:r>
              <a:rPr lang="en-US" sz="6000" b="1" dirty="0" err="1" smtClean="0">
                <a:solidFill>
                  <a:schemeClr val="tx1">
                    <a:lumMod val="50000"/>
                    <a:lumOff val="50000"/>
                  </a:schemeClr>
                </a:solidFill>
              </a:rPr>
              <a:t>Martínez</a:t>
            </a:r>
            <a:r>
              <a:rPr lang="en-US" sz="6000" b="1" dirty="0" smtClean="0">
                <a:solidFill>
                  <a:schemeClr val="tx1">
                    <a:lumMod val="50000"/>
                    <a:lumOff val="50000"/>
                  </a:schemeClr>
                </a:solidFill>
              </a:rPr>
              <a:t>, </a:t>
            </a:r>
            <a:r>
              <a:rPr lang="en-US" sz="6000" b="1" dirty="0" smtClean="0">
                <a:hlinkClick r:id="rId6"/>
              </a:rPr>
              <a:t>rmartinez@placer.ca.gov</a:t>
            </a:r>
            <a:endParaRPr lang="en-US" sz="6000" b="1" dirty="0" smtClean="0"/>
          </a:p>
          <a:p>
            <a:endParaRPr lang="en-US" dirty="0"/>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a:t>Census Overview</a:t>
            </a:r>
          </a:p>
        </p:txBody>
      </p:sp>
      <p:sp>
        <p:nvSpPr>
          <p:cNvPr id="6" name="Slide Number Placeholder 5"/>
          <p:cNvSpPr>
            <a:spLocks noGrp="1"/>
          </p:cNvSpPr>
          <p:nvPr>
            <p:ph type="sldNum" sz="quarter" idx="12"/>
          </p:nvPr>
        </p:nvSpPr>
        <p:spPr/>
        <p:txBody>
          <a:bodyPr/>
          <a:lstStyle/>
          <a:p>
            <a:fld id="{434729E3-2E82-4CFB-8E7C-60B0DB8F16A9}" type="slidenum">
              <a:rPr lang="en-US" smtClean="0"/>
              <a:t>16</a:t>
            </a:fld>
            <a:endParaRPr lang="en-US"/>
          </a:p>
        </p:txBody>
      </p:sp>
    </p:spTree>
    <p:extLst>
      <p:ext uri="{BB962C8B-B14F-4D97-AF65-F5344CB8AC3E}">
        <p14:creationId xmlns:p14="http://schemas.microsoft.com/office/powerpoint/2010/main" val="1952655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smtClean="0">
                <a:solidFill>
                  <a:srgbClr val="003CA5"/>
                </a:solidFill>
              </a:rPr>
              <a:t>Agenda</a:t>
            </a:r>
            <a:endParaRPr lang="en-US" b="1" dirty="0">
              <a:solidFill>
                <a:srgbClr val="003CA5"/>
              </a:solidFill>
            </a:endParaRPr>
          </a:p>
        </p:txBody>
      </p:sp>
      <p:sp>
        <p:nvSpPr>
          <p:cNvPr id="3" name="Content Placeholder 2"/>
          <p:cNvSpPr>
            <a:spLocks noGrp="1"/>
          </p:cNvSpPr>
          <p:nvPr>
            <p:ph idx="1"/>
          </p:nvPr>
        </p:nvSpPr>
        <p:spPr/>
        <p:txBody>
          <a:bodyPr/>
          <a:lstStyle/>
          <a:p>
            <a:pPr marL="1371600" indent="-1371600">
              <a:buFont typeface="+mj-lt"/>
              <a:buAutoNum type="arabicPeriod"/>
            </a:pPr>
            <a:r>
              <a:rPr lang="en-US" b="1" dirty="0" smtClean="0">
                <a:solidFill>
                  <a:schemeClr val="tx1">
                    <a:lumMod val="50000"/>
                    <a:lumOff val="50000"/>
                  </a:schemeClr>
                </a:solidFill>
              </a:rPr>
              <a:t>Census 2020 Overview </a:t>
            </a:r>
          </a:p>
          <a:p>
            <a:pPr marL="1371600" indent="-1371600">
              <a:buFont typeface="+mj-lt"/>
              <a:buAutoNum type="arabicPeriod"/>
            </a:pPr>
            <a:r>
              <a:rPr lang="en-US" b="1" dirty="0" smtClean="0">
                <a:solidFill>
                  <a:schemeClr val="tx1">
                    <a:lumMod val="50000"/>
                    <a:lumOff val="50000"/>
                  </a:schemeClr>
                </a:solidFill>
              </a:rPr>
              <a:t>Activity </a:t>
            </a:r>
          </a:p>
          <a:p>
            <a:pPr marL="1371600" indent="-1371600">
              <a:buFont typeface="+mj-lt"/>
              <a:buAutoNum type="arabicPeriod"/>
            </a:pPr>
            <a:r>
              <a:rPr lang="en-US" b="1" dirty="0" smtClean="0">
                <a:solidFill>
                  <a:schemeClr val="tx1">
                    <a:lumMod val="50000"/>
                    <a:lumOff val="50000"/>
                  </a:schemeClr>
                </a:solidFill>
              </a:rPr>
              <a:t>Next Steps</a:t>
            </a:r>
            <a:endParaRPr lang="en-US" b="1" dirty="0">
              <a:solidFill>
                <a:schemeClr val="tx1">
                  <a:lumMod val="50000"/>
                  <a:lumOff val="50000"/>
                </a:schemeClr>
              </a:solidFill>
            </a:endParaRPr>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sz="1600" dirty="0"/>
          </a:p>
        </p:txBody>
      </p:sp>
      <p:sp>
        <p:nvSpPr>
          <p:cNvPr id="5" name="Footer Placeholder 4"/>
          <p:cNvSpPr>
            <a:spLocks noGrp="1"/>
          </p:cNvSpPr>
          <p:nvPr>
            <p:ph type="ftr" sz="quarter" idx="11"/>
          </p:nvPr>
        </p:nvSpPr>
        <p:spPr/>
        <p:txBody>
          <a:bodyPr/>
          <a:lstStyle/>
          <a:p>
            <a:r>
              <a:rPr lang="en-US" dirty="0"/>
              <a:t>Census Overview</a:t>
            </a:r>
          </a:p>
        </p:txBody>
      </p:sp>
      <p:sp>
        <p:nvSpPr>
          <p:cNvPr id="6" name="Slide Number Placeholder 5"/>
          <p:cNvSpPr>
            <a:spLocks noGrp="1"/>
          </p:cNvSpPr>
          <p:nvPr>
            <p:ph type="sldNum" sz="quarter" idx="12"/>
          </p:nvPr>
        </p:nvSpPr>
        <p:spPr/>
        <p:txBody>
          <a:bodyPr/>
          <a:lstStyle/>
          <a:p>
            <a:fld id="{434729E3-2E82-4CFB-8E7C-60B0DB8F16A9}" type="slidenum">
              <a:rPr lang="en-US" smtClean="0"/>
              <a:t>2</a:t>
            </a:fld>
            <a:endParaRPr lang="en-US"/>
          </a:p>
        </p:txBody>
      </p:sp>
    </p:spTree>
    <p:extLst>
      <p:ext uri="{BB962C8B-B14F-4D97-AF65-F5344CB8AC3E}">
        <p14:creationId xmlns:p14="http://schemas.microsoft.com/office/powerpoint/2010/main" val="3200126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l"/>
            <a:r>
              <a:rPr lang="en-US" b="1" dirty="0" smtClean="0">
                <a:solidFill>
                  <a:srgbClr val="003CA5"/>
                </a:solidFill>
                <a:latin typeface="Century Gothic" panose="020B0502020202020204" pitchFamily="34" charset="0"/>
              </a:rPr>
              <a:t>What is it?</a:t>
            </a:r>
            <a:endParaRPr lang="en-US" b="1" dirty="0">
              <a:solidFill>
                <a:srgbClr val="003CA5"/>
              </a:solidFill>
              <a:latin typeface="Century Gothic" panose="020B0502020202020204" pitchFamily="34" charset="0"/>
            </a:endParaRPr>
          </a:p>
        </p:txBody>
      </p:sp>
      <p:sp>
        <p:nvSpPr>
          <p:cNvPr id="6" name="Date Placeholder 5"/>
          <p:cNvSpPr>
            <a:spLocks noGrp="1"/>
          </p:cNvSpPr>
          <p:nvPr>
            <p:ph type="dt" sz="half" idx="10"/>
          </p:nvPr>
        </p:nvSpPr>
        <p:spPr/>
        <p:txBody>
          <a:bodyPr/>
          <a:lstStyle/>
          <a:p>
            <a:r>
              <a:rPr lang="en-US" sz="1600" dirty="0" smtClean="0">
                <a:latin typeface="Century Gothic" panose="020B0502020202020204" pitchFamily="34" charset="0"/>
              </a:rPr>
              <a:t>Placer Counts</a:t>
            </a:r>
            <a:endParaRPr lang="en-US" dirty="0"/>
          </a:p>
        </p:txBody>
      </p:sp>
      <p:sp>
        <p:nvSpPr>
          <p:cNvPr id="7" name="Footer Placeholder 6"/>
          <p:cNvSpPr>
            <a:spLocks noGrp="1"/>
          </p:cNvSpPr>
          <p:nvPr>
            <p:ph type="ftr" sz="quarter" idx="11"/>
          </p:nvPr>
        </p:nvSpPr>
        <p:spPr/>
        <p:txBody>
          <a:bodyPr/>
          <a:lstStyle/>
          <a:p>
            <a:r>
              <a:rPr lang="en-US" dirty="0" smtClean="0"/>
              <a:t>Census Overview</a:t>
            </a:r>
            <a:endParaRPr lang="en-US" dirty="0"/>
          </a:p>
        </p:txBody>
      </p:sp>
      <p:sp>
        <p:nvSpPr>
          <p:cNvPr id="8" name="Slide Number Placeholder 7"/>
          <p:cNvSpPr>
            <a:spLocks noGrp="1"/>
          </p:cNvSpPr>
          <p:nvPr>
            <p:ph type="sldNum" sz="quarter" idx="12"/>
          </p:nvPr>
        </p:nvSpPr>
        <p:spPr/>
        <p:txBody>
          <a:bodyPr/>
          <a:lstStyle/>
          <a:p>
            <a:fld id="{434729E3-2E82-4CFB-8E7C-60B0DB8F16A9}" type="slidenum">
              <a:rPr lang="en-US" smtClean="0"/>
              <a:t>3</a:t>
            </a:fld>
            <a:endParaRPr lang="en-US"/>
          </a:p>
        </p:txBody>
      </p:sp>
      <p:sp>
        <p:nvSpPr>
          <p:cNvPr id="18" name="TextBox 17"/>
          <p:cNvSpPr txBox="1"/>
          <p:nvPr/>
        </p:nvSpPr>
        <p:spPr>
          <a:xfrm>
            <a:off x="18587716" y="12115800"/>
            <a:ext cx="4580100" cy="307777"/>
          </a:xfrm>
          <a:prstGeom prst="rect">
            <a:avLst/>
          </a:prstGeom>
          <a:noFill/>
        </p:spPr>
        <p:txBody>
          <a:bodyPr wrap="none" rtlCol="0">
            <a:spAutoFit/>
          </a:bodyPr>
          <a:lstStyle/>
          <a:p>
            <a:r>
              <a:rPr lang="en-US" sz="1400" i="1" dirty="0" smtClean="0">
                <a:solidFill>
                  <a:schemeClr val="tx1">
                    <a:lumMod val="75000"/>
                    <a:lumOff val="25000"/>
                  </a:schemeClr>
                </a:solidFill>
                <a:latin typeface="Century Gothic" panose="020B0502020202020204" pitchFamily="34" charset="0"/>
              </a:rPr>
              <a:t>Source: California Complete Count  -- Census 2020</a:t>
            </a:r>
            <a:endParaRPr lang="en-US" i="1" dirty="0">
              <a:solidFill>
                <a:schemeClr val="tx1">
                  <a:lumMod val="75000"/>
                  <a:lumOff val="25000"/>
                </a:schemeClr>
              </a:solidFill>
              <a:latin typeface="Century Gothic" panose="020B0502020202020204" pitchFamily="34" charset="0"/>
            </a:endParaRPr>
          </a:p>
        </p:txBody>
      </p:sp>
      <p:grpSp>
        <p:nvGrpSpPr>
          <p:cNvPr id="19" name="Group 18"/>
          <p:cNvGrpSpPr/>
          <p:nvPr/>
        </p:nvGrpSpPr>
        <p:grpSpPr>
          <a:xfrm>
            <a:off x="1601627" y="3014663"/>
            <a:ext cx="16424000" cy="3200400"/>
            <a:chOff x="1601627" y="3014663"/>
            <a:chExt cx="16424000" cy="3200400"/>
          </a:xfrm>
        </p:grpSpPr>
        <p:sp>
          <p:nvSpPr>
            <p:cNvPr id="11" name="TextBox 10"/>
            <p:cNvSpPr txBox="1"/>
            <p:nvPr/>
          </p:nvSpPr>
          <p:spPr>
            <a:xfrm>
              <a:off x="4898315" y="4294734"/>
              <a:ext cx="13127312"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The US attempts to count every person</a:t>
              </a:r>
              <a:endParaRPr lang="en-US" sz="5400" b="1" dirty="0">
                <a:solidFill>
                  <a:schemeClr val="tx1">
                    <a:lumMod val="50000"/>
                    <a:lumOff val="50000"/>
                  </a:schemeClr>
                </a:solidFill>
                <a:latin typeface="Century Gothic" panose="020B0502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1627" y="3014663"/>
              <a:ext cx="3200400" cy="3200400"/>
            </a:xfrm>
            <a:prstGeom prst="rect">
              <a:avLst/>
            </a:prstGeom>
          </p:spPr>
        </p:pic>
      </p:grpSp>
      <p:grpSp>
        <p:nvGrpSpPr>
          <p:cNvPr id="23" name="Group 22"/>
          <p:cNvGrpSpPr/>
          <p:nvPr/>
        </p:nvGrpSpPr>
        <p:grpSpPr>
          <a:xfrm>
            <a:off x="1601627" y="6394450"/>
            <a:ext cx="16037676" cy="3200400"/>
            <a:chOff x="1601627" y="6394450"/>
            <a:chExt cx="16037676" cy="3200400"/>
          </a:xfrm>
        </p:grpSpPr>
        <p:sp>
          <p:nvSpPr>
            <p:cNvPr id="12" name="TextBox 11"/>
            <p:cNvSpPr txBox="1"/>
            <p:nvPr/>
          </p:nvSpPr>
          <p:spPr>
            <a:xfrm>
              <a:off x="4898315" y="7452868"/>
              <a:ext cx="12740988"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The next count will be on April 1, 2020</a:t>
              </a:r>
              <a:endParaRPr lang="en-US" sz="5400" b="1" dirty="0">
                <a:solidFill>
                  <a:schemeClr val="tx1">
                    <a:lumMod val="50000"/>
                    <a:lumOff val="50000"/>
                  </a:schemeClr>
                </a:solidFill>
                <a:latin typeface="Century Gothic" panose="020B0502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1627" y="6394450"/>
              <a:ext cx="3200400" cy="3200400"/>
            </a:xfrm>
            <a:prstGeom prst="rect">
              <a:avLst/>
            </a:prstGeom>
          </p:spPr>
        </p:pic>
      </p:grpSp>
      <p:grpSp>
        <p:nvGrpSpPr>
          <p:cNvPr id="22" name="Group 21"/>
          <p:cNvGrpSpPr/>
          <p:nvPr/>
        </p:nvGrpSpPr>
        <p:grpSpPr>
          <a:xfrm>
            <a:off x="1565984" y="9332914"/>
            <a:ext cx="16062098" cy="3200400"/>
            <a:chOff x="1565984" y="9332914"/>
            <a:chExt cx="16062098" cy="3200400"/>
          </a:xfrm>
        </p:grpSpPr>
        <p:sp>
          <p:nvSpPr>
            <p:cNvPr id="13" name="TextBox 12"/>
            <p:cNvSpPr txBox="1"/>
            <p:nvPr/>
          </p:nvSpPr>
          <p:spPr>
            <a:xfrm>
              <a:off x="4898315" y="10611002"/>
              <a:ext cx="12729767"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It will rely heavily on online responses</a:t>
              </a:r>
              <a:endParaRPr lang="en-US" sz="5400" b="1" dirty="0">
                <a:solidFill>
                  <a:schemeClr val="tx1">
                    <a:lumMod val="50000"/>
                    <a:lumOff val="50000"/>
                  </a:schemeClr>
                </a:solidFill>
                <a:latin typeface="Century Gothic" panose="020B0502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5984" y="9332914"/>
              <a:ext cx="3200400" cy="3200400"/>
            </a:xfrm>
            <a:prstGeom prst="rect">
              <a:avLst/>
            </a:prstGeom>
          </p:spPr>
        </p:pic>
      </p:grpSp>
    </p:spTree>
    <p:extLst>
      <p:ext uri="{BB962C8B-B14F-4D97-AF65-F5344CB8AC3E}">
        <p14:creationId xmlns:p14="http://schemas.microsoft.com/office/powerpoint/2010/main" val="39351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l"/>
            <a:r>
              <a:rPr lang="en-US" b="1" dirty="0" smtClean="0">
                <a:solidFill>
                  <a:srgbClr val="003CA5"/>
                </a:solidFill>
                <a:latin typeface="Century Gothic" panose="020B0502020202020204" pitchFamily="34" charset="0"/>
              </a:rPr>
              <a:t>What’s at stake?</a:t>
            </a:r>
            <a:endParaRPr lang="en-US" b="1" dirty="0">
              <a:solidFill>
                <a:srgbClr val="003CA5"/>
              </a:solidFill>
              <a:latin typeface="Century Gothic" panose="020B0502020202020204" pitchFamily="34" charset="0"/>
            </a:endParaRPr>
          </a:p>
        </p:txBody>
      </p:sp>
      <p:sp>
        <p:nvSpPr>
          <p:cNvPr id="6" name="Date Placeholder 5"/>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7" name="Footer Placeholder 6"/>
          <p:cNvSpPr>
            <a:spLocks noGrp="1"/>
          </p:cNvSpPr>
          <p:nvPr>
            <p:ph type="ftr" sz="quarter" idx="11"/>
          </p:nvPr>
        </p:nvSpPr>
        <p:spPr/>
        <p:txBody>
          <a:bodyPr/>
          <a:lstStyle/>
          <a:p>
            <a:r>
              <a:rPr lang="en-US" dirty="0" smtClean="0"/>
              <a:t>Census Overview</a:t>
            </a:r>
            <a:endParaRPr lang="en-US" dirty="0"/>
          </a:p>
        </p:txBody>
      </p:sp>
      <p:sp>
        <p:nvSpPr>
          <p:cNvPr id="8" name="Slide Number Placeholder 7"/>
          <p:cNvSpPr>
            <a:spLocks noGrp="1"/>
          </p:cNvSpPr>
          <p:nvPr>
            <p:ph type="sldNum" sz="quarter" idx="12"/>
          </p:nvPr>
        </p:nvSpPr>
        <p:spPr/>
        <p:txBody>
          <a:bodyPr/>
          <a:lstStyle/>
          <a:p>
            <a:fld id="{434729E3-2E82-4CFB-8E7C-60B0DB8F16A9}" type="slidenum">
              <a:rPr lang="en-US" smtClean="0"/>
              <a:t>4</a:t>
            </a:fld>
            <a:endParaRPr lang="en-US"/>
          </a:p>
        </p:txBody>
      </p:sp>
      <p:sp>
        <p:nvSpPr>
          <p:cNvPr id="24" name="TextBox 23"/>
          <p:cNvSpPr txBox="1"/>
          <p:nvPr/>
        </p:nvSpPr>
        <p:spPr>
          <a:xfrm>
            <a:off x="18009031" y="12115800"/>
            <a:ext cx="5158785" cy="307777"/>
          </a:xfrm>
          <a:prstGeom prst="rect">
            <a:avLst/>
          </a:prstGeom>
          <a:noFill/>
        </p:spPr>
        <p:txBody>
          <a:bodyPr wrap="none" rtlCol="0">
            <a:spAutoFit/>
          </a:bodyPr>
          <a:lstStyle/>
          <a:p>
            <a:r>
              <a:rPr lang="en-US" sz="1400" i="1" dirty="0" smtClean="0">
                <a:solidFill>
                  <a:schemeClr val="tx1">
                    <a:lumMod val="75000"/>
                    <a:lumOff val="25000"/>
                  </a:schemeClr>
                </a:solidFill>
                <a:latin typeface="Century Gothic" panose="020B0502020202020204" pitchFamily="34" charset="0"/>
              </a:rPr>
              <a:t>Source: The 2020 Census at a Glance, U.S. Census Bureau</a:t>
            </a:r>
            <a:endParaRPr lang="en-US" i="1" dirty="0">
              <a:solidFill>
                <a:schemeClr val="tx1">
                  <a:lumMod val="75000"/>
                  <a:lumOff val="25000"/>
                </a:schemeClr>
              </a:solidFill>
              <a:latin typeface="Century Gothic" panose="020B0502020202020204" pitchFamily="34" charset="0"/>
            </a:endParaRPr>
          </a:p>
        </p:txBody>
      </p:sp>
      <p:grpSp>
        <p:nvGrpSpPr>
          <p:cNvPr id="30" name="Group 29"/>
          <p:cNvGrpSpPr/>
          <p:nvPr/>
        </p:nvGrpSpPr>
        <p:grpSpPr>
          <a:xfrm>
            <a:off x="11489911" y="3094038"/>
            <a:ext cx="9824057" cy="3200400"/>
            <a:chOff x="11489911" y="3094038"/>
            <a:chExt cx="9824057" cy="3200400"/>
          </a:xfrm>
        </p:grpSpPr>
        <p:sp>
          <p:nvSpPr>
            <p:cNvPr id="17" name="TextBox 16"/>
            <p:cNvSpPr txBox="1"/>
            <p:nvPr/>
          </p:nvSpPr>
          <p:spPr>
            <a:xfrm>
              <a:off x="15089187" y="4415135"/>
              <a:ext cx="6224781"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Roads + highways</a:t>
              </a:r>
              <a:endParaRPr lang="en-US" sz="5400" b="1" dirty="0">
                <a:solidFill>
                  <a:schemeClr val="tx1">
                    <a:lumMod val="50000"/>
                    <a:lumOff val="50000"/>
                  </a:schemeClr>
                </a:solidFill>
                <a:latin typeface="Century Gothic" panose="020B0502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9911" y="3094038"/>
              <a:ext cx="3200400" cy="3200400"/>
            </a:xfrm>
            <a:prstGeom prst="rect">
              <a:avLst/>
            </a:prstGeom>
          </p:spPr>
        </p:pic>
      </p:grpSp>
      <p:grpSp>
        <p:nvGrpSpPr>
          <p:cNvPr id="29" name="Group 28"/>
          <p:cNvGrpSpPr/>
          <p:nvPr/>
        </p:nvGrpSpPr>
        <p:grpSpPr>
          <a:xfrm>
            <a:off x="1219359" y="9252467"/>
            <a:ext cx="6233508" cy="3200400"/>
            <a:chOff x="1219359" y="9252467"/>
            <a:chExt cx="6233508" cy="3200400"/>
          </a:xfrm>
        </p:grpSpPr>
        <p:sp>
          <p:nvSpPr>
            <p:cNvPr id="16" name="TextBox 15"/>
            <p:cNvSpPr txBox="1"/>
            <p:nvPr/>
          </p:nvSpPr>
          <p:spPr>
            <a:xfrm>
              <a:off x="4688969" y="10814429"/>
              <a:ext cx="2763898"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Schools</a:t>
              </a:r>
              <a:endParaRPr lang="en-US" sz="5400" b="1" dirty="0">
                <a:solidFill>
                  <a:schemeClr val="tx1">
                    <a:lumMod val="50000"/>
                    <a:lumOff val="50000"/>
                  </a:schemeClr>
                </a:solidFill>
                <a:latin typeface="Century Gothic" panose="020B0502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359" y="9252467"/>
              <a:ext cx="3200400" cy="3200400"/>
            </a:xfrm>
            <a:prstGeom prst="rect">
              <a:avLst/>
            </a:prstGeom>
          </p:spPr>
        </p:pic>
      </p:grpSp>
      <p:grpSp>
        <p:nvGrpSpPr>
          <p:cNvPr id="28" name="Group 27"/>
          <p:cNvGrpSpPr/>
          <p:nvPr/>
        </p:nvGrpSpPr>
        <p:grpSpPr>
          <a:xfrm>
            <a:off x="1166052" y="6173253"/>
            <a:ext cx="6687566" cy="3200400"/>
            <a:chOff x="1166052" y="6173253"/>
            <a:chExt cx="6687566" cy="3200400"/>
          </a:xfrm>
        </p:grpSpPr>
        <p:sp>
          <p:nvSpPr>
            <p:cNvPr id="15" name="TextBox 14"/>
            <p:cNvSpPr txBox="1"/>
            <p:nvPr/>
          </p:nvSpPr>
          <p:spPr>
            <a:xfrm>
              <a:off x="4688969" y="7614029"/>
              <a:ext cx="3164649"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Hospitals</a:t>
              </a:r>
              <a:endParaRPr lang="en-US" sz="5400" b="1" dirty="0">
                <a:solidFill>
                  <a:schemeClr val="tx1">
                    <a:lumMod val="50000"/>
                    <a:lumOff val="50000"/>
                  </a:schemeClr>
                </a:solidFill>
                <a:latin typeface="Century Gothic" panose="020B0502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052" y="6173253"/>
              <a:ext cx="3200400" cy="3200400"/>
            </a:xfrm>
            <a:prstGeom prst="rect">
              <a:avLst/>
            </a:prstGeom>
          </p:spPr>
        </p:pic>
      </p:grpSp>
      <p:grpSp>
        <p:nvGrpSpPr>
          <p:cNvPr id="27" name="Group 26"/>
          <p:cNvGrpSpPr/>
          <p:nvPr/>
        </p:nvGrpSpPr>
        <p:grpSpPr>
          <a:xfrm>
            <a:off x="1219359" y="3094038"/>
            <a:ext cx="8464888" cy="3200400"/>
            <a:chOff x="1219359" y="3094038"/>
            <a:chExt cx="8464888" cy="3200400"/>
          </a:xfrm>
        </p:grpSpPr>
        <p:sp>
          <p:nvSpPr>
            <p:cNvPr id="14" name="TextBox 13"/>
            <p:cNvSpPr txBox="1"/>
            <p:nvPr/>
          </p:nvSpPr>
          <p:spPr>
            <a:xfrm>
              <a:off x="4688969" y="4415135"/>
              <a:ext cx="4995278"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Fire protection</a:t>
              </a:r>
              <a:endParaRPr lang="en-US" sz="5400" b="1" dirty="0">
                <a:solidFill>
                  <a:schemeClr val="tx1">
                    <a:lumMod val="50000"/>
                    <a:lumOff val="50000"/>
                  </a:schemeClr>
                </a:solidFill>
                <a:latin typeface="Century Gothic" panose="020B0502020202020204" pitchFamily="34" charset="0"/>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9359" y="3094038"/>
              <a:ext cx="3200400" cy="3200400"/>
            </a:xfrm>
            <a:prstGeom prst="rect">
              <a:avLst/>
            </a:prstGeom>
          </p:spPr>
        </p:pic>
      </p:grpSp>
      <p:grpSp>
        <p:nvGrpSpPr>
          <p:cNvPr id="31" name="Group 30"/>
          <p:cNvGrpSpPr/>
          <p:nvPr/>
        </p:nvGrpSpPr>
        <p:grpSpPr>
          <a:xfrm>
            <a:off x="11489911" y="6553200"/>
            <a:ext cx="11866274" cy="3200400"/>
            <a:chOff x="11489911" y="6553200"/>
            <a:chExt cx="11866274" cy="3200400"/>
          </a:xfrm>
        </p:grpSpPr>
        <p:sp>
          <p:nvSpPr>
            <p:cNvPr id="18" name="TextBox 17"/>
            <p:cNvSpPr txBox="1"/>
            <p:nvPr/>
          </p:nvSpPr>
          <p:spPr>
            <a:xfrm>
              <a:off x="15214213" y="7614029"/>
              <a:ext cx="8141972"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Political representation</a:t>
              </a:r>
              <a:endParaRPr lang="en-US" sz="5400" b="1" dirty="0">
                <a:solidFill>
                  <a:schemeClr val="tx1">
                    <a:lumMod val="50000"/>
                    <a:lumOff val="50000"/>
                  </a:schemeClr>
                </a:solidFill>
                <a:latin typeface="Century Gothic" panose="020B0502020202020204" pitchFamily="34" charset="0"/>
              </a:endParaRP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89911" y="6553200"/>
              <a:ext cx="3200400" cy="3200400"/>
            </a:xfrm>
            <a:prstGeom prst="rect">
              <a:avLst/>
            </a:prstGeom>
          </p:spPr>
        </p:pic>
      </p:grpSp>
    </p:spTree>
    <p:extLst>
      <p:ext uri="{BB962C8B-B14F-4D97-AF65-F5344CB8AC3E}">
        <p14:creationId xmlns:p14="http://schemas.microsoft.com/office/powerpoint/2010/main" val="189075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smtClean="0">
                <a:solidFill>
                  <a:srgbClr val="003CA5"/>
                </a:solidFill>
              </a:rPr>
              <a:t>What’s at stake? </a:t>
            </a:r>
            <a:endParaRPr lang="en-US" sz="8800" dirty="0">
              <a:solidFill>
                <a:srgbClr val="003CA5"/>
              </a:solidFill>
            </a:endParaRPr>
          </a:p>
        </p:txBody>
      </p:sp>
      <p:sp>
        <p:nvSpPr>
          <p:cNvPr id="4" name="Content Placeholder 3"/>
          <p:cNvSpPr>
            <a:spLocks noGrp="1"/>
          </p:cNvSpPr>
          <p:nvPr>
            <p:ph idx="1"/>
          </p:nvPr>
        </p:nvSpPr>
        <p:spPr>
          <a:xfrm>
            <a:off x="1219359" y="3200401"/>
            <a:ext cx="21948458" cy="8473875"/>
          </a:xfrm>
        </p:spPr>
        <p:txBody>
          <a:bodyPr anchor="ctr">
            <a:normAutofit/>
          </a:bodyPr>
          <a:lstStyle/>
          <a:p>
            <a:pPr marL="0" indent="0" algn="ctr">
              <a:spcAft>
                <a:spcPts val="5400"/>
              </a:spcAft>
              <a:buNone/>
            </a:pPr>
            <a:r>
              <a:rPr lang="en-US" sz="8000" b="1" dirty="0" smtClean="0">
                <a:solidFill>
                  <a:schemeClr val="tx1">
                    <a:lumMod val="50000"/>
                    <a:lumOff val="50000"/>
                  </a:schemeClr>
                </a:solidFill>
              </a:rPr>
              <a:t>For every person missed…</a:t>
            </a:r>
          </a:p>
          <a:p>
            <a:pPr marL="0" indent="0" algn="ctr">
              <a:spcAft>
                <a:spcPts val="4200"/>
              </a:spcAft>
              <a:buNone/>
            </a:pPr>
            <a:r>
              <a:rPr lang="en-US" sz="8000" b="1" dirty="0" smtClean="0">
                <a:solidFill>
                  <a:srgbClr val="EF6C1A"/>
                </a:solidFill>
              </a:rPr>
              <a:t>we will lose $1k per person</a:t>
            </a:r>
            <a:r>
              <a:rPr lang="en-US" sz="8000" b="1" dirty="0" smtClean="0">
                <a:solidFill>
                  <a:schemeClr val="tx1">
                    <a:lumMod val="50000"/>
                    <a:lumOff val="50000"/>
                  </a:schemeClr>
                </a:solidFill>
              </a:rPr>
              <a:t> </a:t>
            </a:r>
          </a:p>
          <a:p>
            <a:pPr marL="0" indent="0" algn="ctr">
              <a:spcBef>
                <a:spcPts val="1800"/>
              </a:spcBef>
              <a:spcAft>
                <a:spcPts val="600"/>
              </a:spcAft>
              <a:buNone/>
            </a:pPr>
            <a:r>
              <a:rPr lang="en-US" sz="8000" b="1" dirty="0" smtClean="0">
                <a:solidFill>
                  <a:schemeClr val="tx1">
                    <a:lumMod val="50000"/>
                    <a:lumOff val="50000"/>
                  </a:schemeClr>
                </a:solidFill>
              </a:rPr>
              <a:t>per year—for 10 years—in federal funding</a:t>
            </a:r>
          </a:p>
        </p:txBody>
      </p:sp>
      <p:sp>
        <p:nvSpPr>
          <p:cNvPr id="56" name="Date Placeholder 55"/>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7" name="Footer Placeholder 56"/>
          <p:cNvSpPr>
            <a:spLocks noGrp="1"/>
          </p:cNvSpPr>
          <p:nvPr>
            <p:ph type="ftr" sz="quarter" idx="11"/>
          </p:nvPr>
        </p:nvSpPr>
        <p:spPr/>
        <p:txBody>
          <a:bodyPr/>
          <a:lstStyle/>
          <a:p>
            <a:r>
              <a:rPr lang="en-US" dirty="0"/>
              <a:t>Census Overview</a:t>
            </a:r>
          </a:p>
        </p:txBody>
      </p:sp>
      <p:sp>
        <p:nvSpPr>
          <p:cNvPr id="58" name="Slide Number Placeholder 57"/>
          <p:cNvSpPr>
            <a:spLocks noGrp="1"/>
          </p:cNvSpPr>
          <p:nvPr>
            <p:ph type="sldNum" sz="quarter" idx="12"/>
          </p:nvPr>
        </p:nvSpPr>
        <p:spPr/>
        <p:txBody>
          <a:bodyPr/>
          <a:lstStyle/>
          <a:p>
            <a:fld id="{434729E3-2E82-4CFB-8E7C-60B0DB8F16A9}" type="slidenum">
              <a:rPr lang="en-US" smtClean="0"/>
              <a:t>5</a:t>
            </a:fld>
            <a:endParaRPr lang="en-US"/>
          </a:p>
        </p:txBody>
      </p:sp>
      <p:sp>
        <p:nvSpPr>
          <p:cNvPr id="7" name="TextBox 6"/>
          <p:cNvSpPr txBox="1"/>
          <p:nvPr/>
        </p:nvSpPr>
        <p:spPr>
          <a:xfrm>
            <a:off x="7467684" y="12048732"/>
            <a:ext cx="15700132" cy="307777"/>
          </a:xfrm>
          <a:prstGeom prst="rect">
            <a:avLst/>
          </a:prstGeom>
          <a:noFill/>
        </p:spPr>
        <p:txBody>
          <a:bodyPr wrap="none" rtlCol="0">
            <a:spAutoFit/>
          </a:bodyPr>
          <a:lstStyle/>
          <a:p>
            <a:r>
              <a:rPr lang="en-US" sz="1400" i="1" dirty="0" smtClean="0">
                <a:solidFill>
                  <a:schemeClr val="tx1">
                    <a:lumMod val="75000"/>
                    <a:lumOff val="25000"/>
                  </a:schemeClr>
                </a:solidFill>
                <a:latin typeface="Century Gothic" panose="020B0502020202020204" pitchFamily="34" charset="0"/>
              </a:rPr>
              <a:t>Source: GW Institute of Public Policy, The George Washington University, Counting for Dollars 2020: The Role of the Decennial Census in the Geographic Distribution of Federal Funds</a:t>
            </a:r>
            <a:endParaRPr lang="en-US"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41428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smtClean="0">
                <a:solidFill>
                  <a:srgbClr val="003CA5"/>
                </a:solidFill>
              </a:rPr>
              <a:t>What do we know?</a:t>
            </a:r>
            <a:endParaRPr lang="en-US" dirty="0">
              <a:solidFill>
                <a:srgbClr val="003CA5"/>
              </a:solidFill>
            </a:endParaRPr>
          </a:p>
        </p:txBody>
      </p:sp>
      <p:sp>
        <p:nvSpPr>
          <p:cNvPr id="4" name="Content Placeholder 3"/>
          <p:cNvSpPr>
            <a:spLocks noGrp="1"/>
          </p:cNvSpPr>
          <p:nvPr>
            <p:ph idx="1"/>
          </p:nvPr>
        </p:nvSpPr>
        <p:spPr>
          <a:xfrm>
            <a:off x="1219359" y="3200401"/>
            <a:ext cx="10974228" cy="9051926"/>
          </a:xfrm>
        </p:spPr>
        <p:txBody>
          <a:bodyPr>
            <a:normAutofit fontScale="92500" lnSpcReduction="10000"/>
          </a:bodyPr>
          <a:lstStyle/>
          <a:p>
            <a:pPr>
              <a:spcAft>
                <a:spcPts val="1800"/>
              </a:spcAft>
            </a:pPr>
            <a:r>
              <a:rPr lang="en-US" b="1" dirty="0" smtClean="0">
                <a:solidFill>
                  <a:schemeClr val="tx1">
                    <a:lumMod val="50000"/>
                    <a:lumOff val="50000"/>
                  </a:schemeClr>
                </a:solidFill>
              </a:rPr>
              <a:t>Placer has shown higher responses in past census counts than the US</a:t>
            </a:r>
          </a:p>
          <a:p>
            <a:pPr>
              <a:spcAft>
                <a:spcPts val="1800"/>
              </a:spcAft>
            </a:pPr>
            <a:r>
              <a:rPr lang="en-US" b="1" dirty="0" smtClean="0">
                <a:solidFill>
                  <a:schemeClr val="tx1">
                    <a:lumMod val="50000"/>
                    <a:lumOff val="50000"/>
                  </a:schemeClr>
                </a:solidFill>
              </a:rPr>
              <a:t>Yet, some Placer communities will likely undercount more people than others </a:t>
            </a:r>
            <a:endParaRPr lang="en-US" b="1" dirty="0">
              <a:solidFill>
                <a:schemeClr val="tx1">
                  <a:lumMod val="50000"/>
                  <a:lumOff val="50000"/>
                </a:schemeClr>
              </a:solidFill>
            </a:endParaRPr>
          </a:p>
        </p:txBody>
      </p:sp>
      <p:sp>
        <p:nvSpPr>
          <p:cNvPr id="56" name="Date Placeholder 55"/>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7" name="Footer Placeholder 56"/>
          <p:cNvSpPr>
            <a:spLocks noGrp="1"/>
          </p:cNvSpPr>
          <p:nvPr>
            <p:ph type="ftr" sz="quarter" idx="11"/>
          </p:nvPr>
        </p:nvSpPr>
        <p:spPr/>
        <p:txBody>
          <a:bodyPr/>
          <a:lstStyle/>
          <a:p>
            <a:r>
              <a:rPr lang="en-US" dirty="0"/>
              <a:t>Census Overview</a:t>
            </a:r>
          </a:p>
        </p:txBody>
      </p:sp>
      <p:sp>
        <p:nvSpPr>
          <p:cNvPr id="58" name="Slide Number Placeholder 57"/>
          <p:cNvSpPr>
            <a:spLocks noGrp="1"/>
          </p:cNvSpPr>
          <p:nvPr>
            <p:ph type="sldNum" sz="quarter" idx="12"/>
          </p:nvPr>
        </p:nvSpPr>
        <p:spPr/>
        <p:txBody>
          <a:bodyPr/>
          <a:lstStyle/>
          <a:p>
            <a:fld id="{434729E3-2E82-4CFB-8E7C-60B0DB8F16A9}" type="slidenum">
              <a:rPr lang="en-US" smtClean="0"/>
              <a:t>6</a:t>
            </a:fld>
            <a:endParaRPr lang="en-US"/>
          </a:p>
        </p:txBody>
      </p:sp>
      <p:sp>
        <p:nvSpPr>
          <p:cNvPr id="13" name="TextBox 12"/>
          <p:cNvSpPr txBox="1"/>
          <p:nvPr/>
        </p:nvSpPr>
        <p:spPr>
          <a:xfrm>
            <a:off x="15768322" y="12098438"/>
            <a:ext cx="7550465" cy="307777"/>
          </a:xfrm>
          <a:prstGeom prst="rect">
            <a:avLst/>
          </a:prstGeom>
          <a:noFill/>
        </p:spPr>
        <p:txBody>
          <a:bodyPr wrap="none" rtlCol="0">
            <a:spAutoFit/>
          </a:bodyPr>
          <a:lstStyle/>
          <a:p>
            <a:r>
              <a:rPr lang="en-US" sz="1400" i="1" dirty="0" smtClean="0">
                <a:solidFill>
                  <a:schemeClr val="tx1">
                    <a:lumMod val="75000"/>
                    <a:lumOff val="25000"/>
                  </a:schemeClr>
                </a:solidFill>
                <a:latin typeface="Century Gothic" panose="020B0502020202020204" pitchFamily="34" charset="0"/>
              </a:rPr>
              <a:t>Source: California Hard-to-Count Index Interactive Map, California Complete Count </a:t>
            </a:r>
            <a:endParaRPr lang="en-US" i="1" dirty="0">
              <a:solidFill>
                <a:schemeClr val="tx1">
                  <a:lumMod val="75000"/>
                  <a:lumOff val="25000"/>
                </a:schemeClr>
              </a:solidFill>
              <a:latin typeface="Century Gothic" panose="020B0502020202020204" pitchFamily="34" charset="0"/>
            </a:endParaRPr>
          </a:p>
        </p:txBody>
      </p:sp>
      <p:sp>
        <p:nvSpPr>
          <p:cNvPr id="7" name="Placer"/>
          <p:cNvSpPr>
            <a:spLocks noChangeAspect="1"/>
          </p:cNvSpPr>
          <p:nvPr/>
        </p:nvSpPr>
        <p:spPr bwMode="auto">
          <a:xfrm>
            <a:off x="12193587" y="5244919"/>
            <a:ext cx="10976622" cy="5029200"/>
          </a:xfrm>
          <a:custGeom>
            <a:avLst/>
            <a:gdLst>
              <a:gd name="T0" fmla="*/ 2147483647 w 499"/>
              <a:gd name="T1" fmla="*/ 2147483647 h 241"/>
              <a:gd name="T2" fmla="*/ 2147483647 w 499"/>
              <a:gd name="T3" fmla="*/ 2147483647 h 241"/>
              <a:gd name="T4" fmla="*/ 2147483647 w 499"/>
              <a:gd name="T5" fmla="*/ 2147483647 h 241"/>
              <a:gd name="T6" fmla="*/ 2147483647 w 499"/>
              <a:gd name="T7" fmla="*/ 2147483647 h 241"/>
              <a:gd name="T8" fmla="*/ 2147483647 w 499"/>
              <a:gd name="T9" fmla="*/ 2147483647 h 241"/>
              <a:gd name="T10" fmla="*/ 2147483647 w 499"/>
              <a:gd name="T11" fmla="*/ 2147483647 h 241"/>
              <a:gd name="T12" fmla="*/ 2147483647 w 499"/>
              <a:gd name="T13" fmla="*/ 2147483647 h 241"/>
              <a:gd name="T14" fmla="*/ 2147483647 w 499"/>
              <a:gd name="T15" fmla="*/ 2147483647 h 241"/>
              <a:gd name="T16" fmla="*/ 2147483647 w 499"/>
              <a:gd name="T17" fmla="*/ 2147483647 h 241"/>
              <a:gd name="T18" fmla="*/ 2147483647 w 499"/>
              <a:gd name="T19" fmla="*/ 2147483647 h 241"/>
              <a:gd name="T20" fmla="*/ 2147483647 w 499"/>
              <a:gd name="T21" fmla="*/ 2147483647 h 241"/>
              <a:gd name="T22" fmla="*/ 2147483647 w 499"/>
              <a:gd name="T23" fmla="*/ 2147483647 h 241"/>
              <a:gd name="T24" fmla="*/ 2147483647 w 499"/>
              <a:gd name="T25" fmla="*/ 2147483647 h 241"/>
              <a:gd name="T26" fmla="*/ 2147483647 w 499"/>
              <a:gd name="T27" fmla="*/ 2147483647 h 241"/>
              <a:gd name="T28" fmla="*/ 2147483647 w 499"/>
              <a:gd name="T29" fmla="*/ 2147483647 h 241"/>
              <a:gd name="T30" fmla="*/ 2147483647 w 499"/>
              <a:gd name="T31" fmla="*/ 2147483647 h 241"/>
              <a:gd name="T32" fmla="*/ 2147483647 w 499"/>
              <a:gd name="T33" fmla="*/ 2147483647 h 241"/>
              <a:gd name="T34" fmla="*/ 2147483647 w 499"/>
              <a:gd name="T35" fmla="*/ 2147483647 h 241"/>
              <a:gd name="T36" fmla="*/ 2147483647 w 499"/>
              <a:gd name="T37" fmla="*/ 2147483647 h 241"/>
              <a:gd name="T38" fmla="*/ 2147483647 w 499"/>
              <a:gd name="T39" fmla="*/ 2147483647 h 241"/>
              <a:gd name="T40" fmla="*/ 2147483647 w 499"/>
              <a:gd name="T41" fmla="*/ 2147483647 h 241"/>
              <a:gd name="T42" fmla="*/ 2147483647 w 499"/>
              <a:gd name="T43" fmla="*/ 2147483647 h 241"/>
              <a:gd name="T44" fmla="*/ 2147483647 w 499"/>
              <a:gd name="T45" fmla="*/ 2147483647 h 241"/>
              <a:gd name="T46" fmla="*/ 2147483647 w 499"/>
              <a:gd name="T47" fmla="*/ 0 h 241"/>
              <a:gd name="T48" fmla="*/ 2147483647 w 499"/>
              <a:gd name="T49" fmla="*/ 2147483647 h 241"/>
              <a:gd name="T50" fmla="*/ 2147483647 w 499"/>
              <a:gd name="T51" fmla="*/ 2147483647 h 241"/>
              <a:gd name="T52" fmla="*/ 2147483647 w 499"/>
              <a:gd name="T53" fmla="*/ 2147483647 h 241"/>
              <a:gd name="T54" fmla="*/ 2147483647 w 499"/>
              <a:gd name="T55" fmla="*/ 2147483647 h 241"/>
              <a:gd name="T56" fmla="*/ 2147483647 w 499"/>
              <a:gd name="T57" fmla="*/ 2147483647 h 241"/>
              <a:gd name="T58" fmla="*/ 2147483647 w 499"/>
              <a:gd name="T59" fmla="*/ 2147483647 h 241"/>
              <a:gd name="T60" fmla="*/ 2147483647 w 499"/>
              <a:gd name="T61" fmla="*/ 2147483647 h 241"/>
              <a:gd name="T62" fmla="*/ 2147483647 w 499"/>
              <a:gd name="T63" fmla="*/ 2147483647 h 241"/>
              <a:gd name="T64" fmla="*/ 2147483647 w 499"/>
              <a:gd name="T65" fmla="*/ 2147483647 h 241"/>
              <a:gd name="T66" fmla="*/ 2147483647 w 499"/>
              <a:gd name="T67" fmla="*/ 2147483647 h 241"/>
              <a:gd name="T68" fmla="*/ 2147483647 w 499"/>
              <a:gd name="T69" fmla="*/ 2147483647 h 241"/>
              <a:gd name="T70" fmla="*/ 2147483647 w 499"/>
              <a:gd name="T71" fmla="*/ 2147483647 h 241"/>
              <a:gd name="T72" fmla="*/ 2147483647 w 499"/>
              <a:gd name="T73" fmla="*/ 2147483647 h 241"/>
              <a:gd name="T74" fmla="*/ 2147483647 w 499"/>
              <a:gd name="T75" fmla="*/ 2147483647 h 241"/>
              <a:gd name="T76" fmla="*/ 2147483647 w 499"/>
              <a:gd name="T77" fmla="*/ 2147483647 h 241"/>
              <a:gd name="T78" fmla="*/ 2147483647 w 499"/>
              <a:gd name="T79" fmla="*/ 2147483647 h 241"/>
              <a:gd name="T80" fmla="*/ 2147483647 w 499"/>
              <a:gd name="T81" fmla="*/ 2147483647 h 241"/>
              <a:gd name="T82" fmla="*/ 2147483647 w 499"/>
              <a:gd name="T83" fmla="*/ 2147483647 h 241"/>
              <a:gd name="T84" fmla="*/ 2147483647 w 499"/>
              <a:gd name="T85" fmla="*/ 2147483647 h 241"/>
              <a:gd name="T86" fmla="*/ 2147483647 w 499"/>
              <a:gd name="T87" fmla="*/ 2147483647 h 241"/>
              <a:gd name="T88" fmla="*/ 2147483647 w 499"/>
              <a:gd name="T89" fmla="*/ 2147483647 h 241"/>
              <a:gd name="T90" fmla="*/ 2147483647 w 499"/>
              <a:gd name="T91" fmla="*/ 2147483647 h 241"/>
              <a:gd name="T92" fmla="*/ 2147483647 w 499"/>
              <a:gd name="T93" fmla="*/ 2147483647 h 241"/>
              <a:gd name="T94" fmla="*/ 2147483647 w 499"/>
              <a:gd name="T95" fmla="*/ 2147483647 h 2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9" h="241">
                <a:moveTo>
                  <a:pt x="135" y="198"/>
                </a:moveTo>
                <a:lnTo>
                  <a:pt x="137" y="196"/>
                </a:lnTo>
                <a:lnTo>
                  <a:pt x="140" y="193"/>
                </a:lnTo>
                <a:lnTo>
                  <a:pt x="142" y="191"/>
                </a:lnTo>
                <a:lnTo>
                  <a:pt x="144" y="187"/>
                </a:lnTo>
                <a:lnTo>
                  <a:pt x="145" y="176"/>
                </a:lnTo>
                <a:lnTo>
                  <a:pt x="146" y="171"/>
                </a:lnTo>
                <a:lnTo>
                  <a:pt x="147" y="166"/>
                </a:lnTo>
                <a:lnTo>
                  <a:pt x="151" y="163"/>
                </a:lnTo>
                <a:lnTo>
                  <a:pt x="155" y="161"/>
                </a:lnTo>
                <a:lnTo>
                  <a:pt x="166" y="158"/>
                </a:lnTo>
                <a:lnTo>
                  <a:pt x="176" y="157"/>
                </a:lnTo>
                <a:lnTo>
                  <a:pt x="180" y="155"/>
                </a:lnTo>
                <a:lnTo>
                  <a:pt x="184" y="151"/>
                </a:lnTo>
                <a:lnTo>
                  <a:pt x="189" y="147"/>
                </a:lnTo>
                <a:lnTo>
                  <a:pt x="195" y="146"/>
                </a:lnTo>
                <a:lnTo>
                  <a:pt x="210" y="146"/>
                </a:lnTo>
                <a:lnTo>
                  <a:pt x="212" y="145"/>
                </a:lnTo>
                <a:lnTo>
                  <a:pt x="215" y="141"/>
                </a:lnTo>
                <a:lnTo>
                  <a:pt x="220" y="133"/>
                </a:lnTo>
                <a:lnTo>
                  <a:pt x="225" y="130"/>
                </a:lnTo>
                <a:lnTo>
                  <a:pt x="231" y="126"/>
                </a:lnTo>
                <a:lnTo>
                  <a:pt x="239" y="125"/>
                </a:lnTo>
                <a:lnTo>
                  <a:pt x="245" y="125"/>
                </a:lnTo>
                <a:lnTo>
                  <a:pt x="250" y="127"/>
                </a:lnTo>
                <a:lnTo>
                  <a:pt x="252" y="128"/>
                </a:lnTo>
                <a:lnTo>
                  <a:pt x="255" y="131"/>
                </a:lnTo>
                <a:lnTo>
                  <a:pt x="260" y="132"/>
                </a:lnTo>
                <a:lnTo>
                  <a:pt x="262" y="133"/>
                </a:lnTo>
                <a:lnTo>
                  <a:pt x="264" y="132"/>
                </a:lnTo>
                <a:lnTo>
                  <a:pt x="265" y="132"/>
                </a:lnTo>
                <a:lnTo>
                  <a:pt x="267" y="132"/>
                </a:lnTo>
                <a:lnTo>
                  <a:pt x="269" y="133"/>
                </a:lnTo>
                <a:lnTo>
                  <a:pt x="269" y="136"/>
                </a:lnTo>
                <a:lnTo>
                  <a:pt x="269" y="138"/>
                </a:lnTo>
                <a:lnTo>
                  <a:pt x="270" y="141"/>
                </a:lnTo>
                <a:lnTo>
                  <a:pt x="275" y="143"/>
                </a:lnTo>
                <a:lnTo>
                  <a:pt x="280" y="146"/>
                </a:lnTo>
                <a:lnTo>
                  <a:pt x="290" y="150"/>
                </a:lnTo>
                <a:lnTo>
                  <a:pt x="300" y="156"/>
                </a:lnTo>
                <a:lnTo>
                  <a:pt x="305" y="157"/>
                </a:lnTo>
                <a:lnTo>
                  <a:pt x="308" y="158"/>
                </a:lnTo>
                <a:lnTo>
                  <a:pt x="312" y="158"/>
                </a:lnTo>
                <a:lnTo>
                  <a:pt x="317" y="157"/>
                </a:lnTo>
                <a:lnTo>
                  <a:pt x="322" y="155"/>
                </a:lnTo>
                <a:lnTo>
                  <a:pt x="328" y="150"/>
                </a:lnTo>
                <a:lnTo>
                  <a:pt x="338" y="141"/>
                </a:lnTo>
                <a:lnTo>
                  <a:pt x="343" y="136"/>
                </a:lnTo>
                <a:lnTo>
                  <a:pt x="347" y="130"/>
                </a:lnTo>
                <a:lnTo>
                  <a:pt x="351" y="121"/>
                </a:lnTo>
                <a:lnTo>
                  <a:pt x="352" y="116"/>
                </a:lnTo>
                <a:lnTo>
                  <a:pt x="355" y="115"/>
                </a:lnTo>
                <a:lnTo>
                  <a:pt x="356" y="115"/>
                </a:lnTo>
                <a:lnTo>
                  <a:pt x="408" y="117"/>
                </a:lnTo>
                <a:lnTo>
                  <a:pt x="425" y="116"/>
                </a:lnTo>
                <a:lnTo>
                  <a:pt x="433" y="113"/>
                </a:lnTo>
                <a:lnTo>
                  <a:pt x="437" y="112"/>
                </a:lnTo>
                <a:lnTo>
                  <a:pt x="442" y="110"/>
                </a:lnTo>
                <a:lnTo>
                  <a:pt x="448" y="108"/>
                </a:lnTo>
                <a:lnTo>
                  <a:pt x="448" y="103"/>
                </a:lnTo>
                <a:lnTo>
                  <a:pt x="451" y="103"/>
                </a:lnTo>
                <a:lnTo>
                  <a:pt x="451" y="100"/>
                </a:lnTo>
                <a:lnTo>
                  <a:pt x="498" y="100"/>
                </a:lnTo>
                <a:lnTo>
                  <a:pt x="498" y="83"/>
                </a:lnTo>
                <a:lnTo>
                  <a:pt x="498" y="74"/>
                </a:lnTo>
                <a:lnTo>
                  <a:pt x="498" y="67"/>
                </a:lnTo>
                <a:lnTo>
                  <a:pt x="498" y="62"/>
                </a:lnTo>
                <a:lnTo>
                  <a:pt x="499" y="47"/>
                </a:lnTo>
                <a:lnTo>
                  <a:pt x="498" y="36"/>
                </a:lnTo>
                <a:lnTo>
                  <a:pt x="498" y="7"/>
                </a:lnTo>
                <a:lnTo>
                  <a:pt x="498" y="0"/>
                </a:lnTo>
                <a:lnTo>
                  <a:pt x="317" y="0"/>
                </a:lnTo>
                <a:lnTo>
                  <a:pt x="297" y="0"/>
                </a:lnTo>
                <a:lnTo>
                  <a:pt x="287" y="0"/>
                </a:lnTo>
                <a:lnTo>
                  <a:pt x="278" y="1"/>
                </a:lnTo>
                <a:lnTo>
                  <a:pt x="270" y="4"/>
                </a:lnTo>
                <a:lnTo>
                  <a:pt x="262" y="7"/>
                </a:lnTo>
                <a:lnTo>
                  <a:pt x="254" y="12"/>
                </a:lnTo>
                <a:lnTo>
                  <a:pt x="246" y="20"/>
                </a:lnTo>
                <a:lnTo>
                  <a:pt x="235" y="30"/>
                </a:lnTo>
                <a:lnTo>
                  <a:pt x="222" y="40"/>
                </a:lnTo>
                <a:lnTo>
                  <a:pt x="197" y="56"/>
                </a:lnTo>
                <a:lnTo>
                  <a:pt x="190" y="62"/>
                </a:lnTo>
                <a:lnTo>
                  <a:pt x="184" y="69"/>
                </a:lnTo>
                <a:lnTo>
                  <a:pt x="177" y="76"/>
                </a:lnTo>
                <a:lnTo>
                  <a:pt x="172" y="83"/>
                </a:lnTo>
                <a:lnTo>
                  <a:pt x="169" y="88"/>
                </a:lnTo>
                <a:lnTo>
                  <a:pt x="167" y="92"/>
                </a:lnTo>
                <a:lnTo>
                  <a:pt x="167" y="97"/>
                </a:lnTo>
                <a:lnTo>
                  <a:pt x="164" y="102"/>
                </a:lnTo>
                <a:lnTo>
                  <a:pt x="159" y="106"/>
                </a:lnTo>
                <a:lnTo>
                  <a:pt x="155" y="111"/>
                </a:lnTo>
                <a:lnTo>
                  <a:pt x="154" y="113"/>
                </a:lnTo>
                <a:lnTo>
                  <a:pt x="154" y="117"/>
                </a:lnTo>
                <a:lnTo>
                  <a:pt x="152" y="120"/>
                </a:lnTo>
                <a:lnTo>
                  <a:pt x="152" y="121"/>
                </a:lnTo>
                <a:lnTo>
                  <a:pt x="150" y="122"/>
                </a:lnTo>
                <a:lnTo>
                  <a:pt x="147" y="123"/>
                </a:lnTo>
                <a:lnTo>
                  <a:pt x="141" y="122"/>
                </a:lnTo>
                <a:lnTo>
                  <a:pt x="135" y="121"/>
                </a:lnTo>
                <a:lnTo>
                  <a:pt x="121" y="115"/>
                </a:lnTo>
                <a:lnTo>
                  <a:pt x="116" y="113"/>
                </a:lnTo>
                <a:lnTo>
                  <a:pt x="114" y="113"/>
                </a:lnTo>
                <a:lnTo>
                  <a:pt x="108" y="116"/>
                </a:lnTo>
                <a:lnTo>
                  <a:pt x="101" y="117"/>
                </a:lnTo>
                <a:lnTo>
                  <a:pt x="96" y="118"/>
                </a:lnTo>
                <a:lnTo>
                  <a:pt x="91" y="118"/>
                </a:lnTo>
                <a:lnTo>
                  <a:pt x="80" y="116"/>
                </a:lnTo>
                <a:lnTo>
                  <a:pt x="68" y="112"/>
                </a:lnTo>
                <a:lnTo>
                  <a:pt x="65" y="110"/>
                </a:lnTo>
                <a:lnTo>
                  <a:pt x="64" y="108"/>
                </a:lnTo>
                <a:lnTo>
                  <a:pt x="58" y="107"/>
                </a:lnTo>
                <a:lnTo>
                  <a:pt x="53" y="108"/>
                </a:lnTo>
                <a:lnTo>
                  <a:pt x="48" y="112"/>
                </a:lnTo>
                <a:lnTo>
                  <a:pt x="35" y="120"/>
                </a:lnTo>
                <a:lnTo>
                  <a:pt x="30" y="123"/>
                </a:lnTo>
                <a:lnTo>
                  <a:pt x="25" y="126"/>
                </a:lnTo>
                <a:lnTo>
                  <a:pt x="25" y="142"/>
                </a:lnTo>
                <a:lnTo>
                  <a:pt x="25" y="151"/>
                </a:lnTo>
                <a:lnTo>
                  <a:pt x="24" y="153"/>
                </a:lnTo>
                <a:lnTo>
                  <a:pt x="23" y="155"/>
                </a:lnTo>
                <a:lnTo>
                  <a:pt x="15" y="155"/>
                </a:lnTo>
                <a:lnTo>
                  <a:pt x="10" y="155"/>
                </a:lnTo>
                <a:lnTo>
                  <a:pt x="9" y="156"/>
                </a:lnTo>
                <a:lnTo>
                  <a:pt x="8" y="158"/>
                </a:lnTo>
                <a:lnTo>
                  <a:pt x="8" y="166"/>
                </a:lnTo>
                <a:lnTo>
                  <a:pt x="8" y="178"/>
                </a:lnTo>
                <a:lnTo>
                  <a:pt x="9" y="198"/>
                </a:lnTo>
                <a:lnTo>
                  <a:pt x="8" y="207"/>
                </a:lnTo>
                <a:lnTo>
                  <a:pt x="6" y="216"/>
                </a:lnTo>
                <a:lnTo>
                  <a:pt x="4" y="221"/>
                </a:lnTo>
                <a:lnTo>
                  <a:pt x="3" y="222"/>
                </a:lnTo>
                <a:lnTo>
                  <a:pt x="0" y="222"/>
                </a:lnTo>
                <a:lnTo>
                  <a:pt x="0" y="232"/>
                </a:lnTo>
                <a:lnTo>
                  <a:pt x="11" y="234"/>
                </a:lnTo>
                <a:lnTo>
                  <a:pt x="23" y="234"/>
                </a:lnTo>
                <a:lnTo>
                  <a:pt x="34" y="234"/>
                </a:lnTo>
                <a:lnTo>
                  <a:pt x="45" y="234"/>
                </a:lnTo>
                <a:lnTo>
                  <a:pt x="114" y="241"/>
                </a:lnTo>
                <a:lnTo>
                  <a:pt x="120" y="231"/>
                </a:lnTo>
                <a:lnTo>
                  <a:pt x="125" y="219"/>
                </a:lnTo>
                <a:lnTo>
                  <a:pt x="129" y="208"/>
                </a:lnTo>
                <a:lnTo>
                  <a:pt x="134" y="198"/>
                </a:lnTo>
                <a:lnTo>
                  <a:pt x="135" y="198"/>
                </a:lnTo>
                <a:close/>
              </a:path>
            </a:pathLst>
          </a:custGeom>
          <a:solidFill>
            <a:srgbClr val="BFBFBF"/>
          </a:solidFill>
          <a:ln w="3175" cmpd="sng">
            <a:noFill/>
            <a:prstDash val="solid"/>
            <a:round/>
            <a:headEnd/>
            <a:tailEnd/>
          </a:ln>
        </p:spPr>
        <p:txBody>
          <a:bodyPr wrap="none" anchor="ctr"/>
          <a:lstStyle/>
          <a:p>
            <a:pPr algn="ctr"/>
            <a:endParaRPr 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 name="Group 2"/>
          <p:cNvGrpSpPr/>
          <p:nvPr/>
        </p:nvGrpSpPr>
        <p:grpSpPr>
          <a:xfrm>
            <a:off x="13565187" y="6997519"/>
            <a:ext cx="9753600" cy="3289481"/>
            <a:chOff x="13565187" y="6997519"/>
            <a:chExt cx="9753600" cy="3289481"/>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3787" y="9525000"/>
              <a:ext cx="457200" cy="45720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5187" y="9829800"/>
              <a:ext cx="457200" cy="457200"/>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0587" y="8001000"/>
              <a:ext cx="457200" cy="4572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1587" y="6997519"/>
              <a:ext cx="457200" cy="457200"/>
            </a:xfrm>
            <a:prstGeom prst="rect">
              <a:avLst/>
            </a:prstGeom>
          </p:spPr>
        </p:pic>
      </p:grpSp>
    </p:spTree>
    <p:extLst>
      <p:ext uri="{BB962C8B-B14F-4D97-AF65-F5344CB8AC3E}">
        <p14:creationId xmlns:p14="http://schemas.microsoft.com/office/powerpoint/2010/main" val="252373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smtClean="0">
                <a:solidFill>
                  <a:srgbClr val="003CA5"/>
                </a:solidFill>
              </a:rPr>
              <a:t>What drives an undercount?  </a:t>
            </a:r>
            <a:endParaRPr lang="en-US" b="1" dirty="0">
              <a:solidFill>
                <a:srgbClr val="003CA5"/>
              </a:solidFill>
            </a:endParaRPr>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a:t>Census Overview</a:t>
            </a:r>
          </a:p>
        </p:txBody>
      </p:sp>
      <p:sp>
        <p:nvSpPr>
          <p:cNvPr id="6" name="Slide Number Placeholder 5"/>
          <p:cNvSpPr>
            <a:spLocks noGrp="1"/>
          </p:cNvSpPr>
          <p:nvPr>
            <p:ph type="sldNum" sz="quarter" idx="12"/>
          </p:nvPr>
        </p:nvSpPr>
        <p:spPr/>
        <p:txBody>
          <a:bodyPr/>
          <a:lstStyle/>
          <a:p>
            <a:fld id="{434729E3-2E82-4CFB-8E7C-60B0DB8F16A9}" type="slidenum">
              <a:rPr lang="en-US" smtClean="0"/>
              <a:t>7</a:t>
            </a:fld>
            <a:endParaRPr lang="en-US"/>
          </a:p>
        </p:txBody>
      </p:sp>
      <p:sp>
        <p:nvSpPr>
          <p:cNvPr id="25" name="TextBox 24"/>
          <p:cNvSpPr txBox="1"/>
          <p:nvPr/>
        </p:nvSpPr>
        <p:spPr>
          <a:xfrm>
            <a:off x="15617351" y="12053650"/>
            <a:ext cx="7550465" cy="307777"/>
          </a:xfrm>
          <a:prstGeom prst="rect">
            <a:avLst/>
          </a:prstGeom>
          <a:noFill/>
        </p:spPr>
        <p:txBody>
          <a:bodyPr wrap="none" rtlCol="0">
            <a:spAutoFit/>
          </a:bodyPr>
          <a:lstStyle/>
          <a:p>
            <a:r>
              <a:rPr lang="en-US" sz="1400" i="1" dirty="0" smtClean="0">
                <a:solidFill>
                  <a:schemeClr val="tx1">
                    <a:lumMod val="75000"/>
                    <a:lumOff val="25000"/>
                  </a:schemeClr>
                </a:solidFill>
                <a:latin typeface="Century Gothic" panose="020B0502020202020204" pitchFamily="34" charset="0"/>
              </a:rPr>
              <a:t>Source: California Hard-to-Count Index Interactive Map, California Complete Count </a:t>
            </a:r>
            <a:endParaRPr lang="en-US" i="1" dirty="0">
              <a:solidFill>
                <a:schemeClr val="tx1">
                  <a:lumMod val="75000"/>
                  <a:lumOff val="25000"/>
                </a:schemeClr>
              </a:solidFill>
              <a:latin typeface="Century Gothic" panose="020B0502020202020204" pitchFamily="34" charset="0"/>
            </a:endParaRPr>
          </a:p>
        </p:txBody>
      </p:sp>
      <p:grpSp>
        <p:nvGrpSpPr>
          <p:cNvPr id="23" name="Group 22"/>
          <p:cNvGrpSpPr/>
          <p:nvPr/>
        </p:nvGrpSpPr>
        <p:grpSpPr>
          <a:xfrm>
            <a:off x="1486644" y="2997477"/>
            <a:ext cx="5928854" cy="3200400"/>
            <a:chOff x="1486644" y="2997477"/>
            <a:chExt cx="5928854" cy="3200400"/>
          </a:xfrm>
        </p:grpSpPr>
        <p:sp>
          <p:nvSpPr>
            <p:cNvPr id="17" name="TextBox 16"/>
            <p:cNvSpPr txBox="1"/>
            <p:nvPr/>
          </p:nvSpPr>
          <p:spPr>
            <a:xfrm>
              <a:off x="4791062" y="4476861"/>
              <a:ext cx="2624436"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Renters</a:t>
              </a:r>
              <a:endParaRPr lang="en-US" sz="5400" b="1" dirty="0">
                <a:solidFill>
                  <a:schemeClr val="tx1">
                    <a:lumMod val="50000"/>
                    <a:lumOff val="50000"/>
                  </a:schemeClr>
                </a:solidFill>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644" y="2997477"/>
              <a:ext cx="3200400" cy="3200400"/>
            </a:xfrm>
            <a:prstGeom prst="rect">
              <a:avLst/>
            </a:prstGeom>
          </p:spPr>
        </p:pic>
      </p:grpSp>
      <p:grpSp>
        <p:nvGrpSpPr>
          <p:cNvPr id="32" name="Group 31"/>
          <p:cNvGrpSpPr/>
          <p:nvPr/>
        </p:nvGrpSpPr>
        <p:grpSpPr>
          <a:xfrm>
            <a:off x="1486644" y="5987499"/>
            <a:ext cx="7256141" cy="3200400"/>
            <a:chOff x="1486644" y="5987499"/>
            <a:chExt cx="7256141" cy="3200400"/>
          </a:xfrm>
        </p:grpSpPr>
        <p:sp>
          <p:nvSpPr>
            <p:cNvPr id="18" name="TextBox 17"/>
            <p:cNvSpPr txBox="1"/>
            <p:nvPr/>
          </p:nvSpPr>
          <p:spPr>
            <a:xfrm>
              <a:off x="4791062" y="7482748"/>
              <a:ext cx="3951723"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Broadband</a:t>
              </a:r>
              <a:endParaRPr lang="en-US" sz="5400" b="1" dirty="0">
                <a:solidFill>
                  <a:schemeClr val="tx1">
                    <a:lumMod val="50000"/>
                    <a:lumOff val="50000"/>
                  </a:schemeClr>
                </a:solidFill>
                <a:latin typeface="Century Gothic" panose="020B0502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6644" y="5987499"/>
              <a:ext cx="3200400" cy="3200400"/>
            </a:xfrm>
            <a:prstGeom prst="rect">
              <a:avLst/>
            </a:prstGeom>
          </p:spPr>
        </p:pic>
      </p:grpSp>
      <p:grpSp>
        <p:nvGrpSpPr>
          <p:cNvPr id="33" name="Group 32"/>
          <p:cNvGrpSpPr/>
          <p:nvPr/>
        </p:nvGrpSpPr>
        <p:grpSpPr>
          <a:xfrm>
            <a:off x="1486644" y="9350100"/>
            <a:ext cx="5956907" cy="3200400"/>
            <a:chOff x="1486644" y="9350100"/>
            <a:chExt cx="5956907" cy="3200400"/>
          </a:xfrm>
        </p:grpSpPr>
        <p:sp>
          <p:nvSpPr>
            <p:cNvPr id="19" name="TextBox 18"/>
            <p:cNvSpPr txBox="1"/>
            <p:nvPr/>
          </p:nvSpPr>
          <p:spPr>
            <a:xfrm>
              <a:off x="4763009" y="10488635"/>
              <a:ext cx="2680542"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Poverty</a:t>
              </a:r>
              <a:endParaRPr lang="en-US" sz="5400" b="1" dirty="0">
                <a:solidFill>
                  <a:schemeClr val="tx1">
                    <a:lumMod val="50000"/>
                    <a:lumOff val="50000"/>
                  </a:schemeClr>
                </a:solidFill>
                <a:latin typeface="Century Gothic" panose="020B0502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6644" y="9350100"/>
              <a:ext cx="3200400" cy="3200400"/>
            </a:xfrm>
            <a:prstGeom prst="rect">
              <a:avLst/>
            </a:prstGeom>
          </p:spPr>
        </p:pic>
      </p:grpSp>
      <p:grpSp>
        <p:nvGrpSpPr>
          <p:cNvPr id="34" name="Group 33"/>
          <p:cNvGrpSpPr/>
          <p:nvPr/>
        </p:nvGrpSpPr>
        <p:grpSpPr>
          <a:xfrm>
            <a:off x="10593387" y="3166318"/>
            <a:ext cx="7665428" cy="3200400"/>
            <a:chOff x="10593387" y="3166318"/>
            <a:chExt cx="7665428" cy="3200400"/>
          </a:xfrm>
        </p:grpSpPr>
        <p:sp>
          <p:nvSpPr>
            <p:cNvPr id="20" name="TextBox 19"/>
            <p:cNvSpPr txBox="1"/>
            <p:nvPr/>
          </p:nvSpPr>
          <p:spPr>
            <a:xfrm>
              <a:off x="14250987" y="4476861"/>
              <a:ext cx="4007828"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Children &lt;5</a:t>
              </a:r>
              <a:endParaRPr lang="en-US" sz="5400" b="1" dirty="0">
                <a:solidFill>
                  <a:schemeClr val="tx1">
                    <a:lumMod val="50000"/>
                    <a:lumOff val="50000"/>
                  </a:schemeClr>
                </a:solidFill>
                <a:latin typeface="Century Gothic" panose="020B0502020202020204"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3387" y="3166318"/>
              <a:ext cx="3200400" cy="3200400"/>
            </a:xfrm>
            <a:prstGeom prst="rect">
              <a:avLst/>
            </a:prstGeom>
          </p:spPr>
        </p:pic>
      </p:grpSp>
      <p:grpSp>
        <p:nvGrpSpPr>
          <p:cNvPr id="35" name="Group 34"/>
          <p:cNvGrpSpPr/>
          <p:nvPr/>
        </p:nvGrpSpPr>
        <p:grpSpPr>
          <a:xfrm>
            <a:off x="10593387" y="6258209"/>
            <a:ext cx="9332583" cy="3200400"/>
            <a:chOff x="10593387" y="6258209"/>
            <a:chExt cx="9332583" cy="3200400"/>
          </a:xfrm>
        </p:grpSpPr>
        <p:sp>
          <p:nvSpPr>
            <p:cNvPr id="26" name="TextBox 25"/>
            <p:cNvSpPr txBox="1"/>
            <p:nvPr/>
          </p:nvSpPr>
          <p:spPr>
            <a:xfrm>
              <a:off x="14251019" y="7572177"/>
              <a:ext cx="5674951"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Moved recently </a:t>
              </a:r>
              <a:endParaRPr lang="en-US" sz="5400" b="1" dirty="0">
                <a:solidFill>
                  <a:schemeClr val="tx1">
                    <a:lumMod val="50000"/>
                    <a:lumOff val="50000"/>
                  </a:schemeClr>
                </a:solidFill>
                <a:latin typeface="Century Gothic" panose="020B0502020202020204" pitchFamily="34" charset="0"/>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93387" y="6258209"/>
              <a:ext cx="3200400" cy="3200400"/>
            </a:xfrm>
            <a:prstGeom prst="rect">
              <a:avLst/>
            </a:prstGeom>
          </p:spPr>
        </p:pic>
      </p:grpSp>
      <p:grpSp>
        <p:nvGrpSpPr>
          <p:cNvPr id="36" name="Group 35"/>
          <p:cNvGrpSpPr/>
          <p:nvPr/>
        </p:nvGrpSpPr>
        <p:grpSpPr>
          <a:xfrm>
            <a:off x="10593387" y="9350100"/>
            <a:ext cx="8053355" cy="3200400"/>
            <a:chOff x="10593387" y="9350100"/>
            <a:chExt cx="8053355" cy="3200400"/>
          </a:xfrm>
        </p:grpSpPr>
        <p:sp>
          <p:nvSpPr>
            <p:cNvPr id="21" name="TextBox 20"/>
            <p:cNvSpPr txBox="1"/>
            <p:nvPr/>
          </p:nvSpPr>
          <p:spPr>
            <a:xfrm>
              <a:off x="14250987" y="10193999"/>
              <a:ext cx="4395755"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Foreign born</a:t>
              </a:r>
              <a:endParaRPr lang="en-US" sz="5400" b="1" dirty="0">
                <a:solidFill>
                  <a:schemeClr val="tx1">
                    <a:lumMod val="50000"/>
                    <a:lumOff val="50000"/>
                  </a:schemeClr>
                </a:solidFill>
                <a:latin typeface="Century Gothic" panose="020B0502020202020204" pitchFamily="34" charset="0"/>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93387" y="9350100"/>
              <a:ext cx="3200400" cy="3200400"/>
            </a:xfrm>
            <a:prstGeom prst="rect">
              <a:avLst/>
            </a:prstGeom>
          </p:spPr>
        </p:pic>
      </p:grpSp>
    </p:spTree>
    <p:extLst>
      <p:ext uri="{BB962C8B-B14F-4D97-AF65-F5344CB8AC3E}">
        <p14:creationId xmlns:p14="http://schemas.microsoft.com/office/powerpoint/2010/main" val="38014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smtClean="0">
                <a:solidFill>
                  <a:srgbClr val="003CA5"/>
                </a:solidFill>
              </a:rPr>
              <a:t>Where will we focus?</a:t>
            </a:r>
            <a:endParaRPr lang="en-US" dirty="0">
              <a:solidFill>
                <a:srgbClr val="003CA5"/>
              </a:solidFill>
            </a:endParaRPr>
          </a:p>
        </p:txBody>
      </p:sp>
      <p:sp>
        <p:nvSpPr>
          <p:cNvPr id="4" name="Content Placeholder 3"/>
          <p:cNvSpPr>
            <a:spLocks noGrp="1"/>
          </p:cNvSpPr>
          <p:nvPr>
            <p:ph idx="1"/>
          </p:nvPr>
        </p:nvSpPr>
        <p:spPr>
          <a:xfrm>
            <a:off x="1219358" y="3200401"/>
            <a:ext cx="21948457" cy="1791925"/>
          </a:xfrm>
        </p:spPr>
        <p:txBody>
          <a:bodyPr anchor="ctr">
            <a:normAutofit fontScale="85000" lnSpcReduction="20000"/>
          </a:bodyPr>
          <a:lstStyle/>
          <a:p>
            <a:pPr marL="0" indent="0">
              <a:buNone/>
            </a:pPr>
            <a:r>
              <a:rPr lang="en-US" sz="7200" b="1" dirty="0" smtClean="0">
                <a:solidFill>
                  <a:schemeClr val="tx1">
                    <a:lumMod val="50000"/>
                    <a:lumOff val="50000"/>
                  </a:schemeClr>
                </a:solidFill>
              </a:rPr>
              <a:t>4 communities will likely experience a severe undercount </a:t>
            </a:r>
          </a:p>
        </p:txBody>
      </p:sp>
      <p:sp>
        <p:nvSpPr>
          <p:cNvPr id="56" name="Date Placeholder 55"/>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7" name="Footer Placeholder 56"/>
          <p:cNvSpPr>
            <a:spLocks noGrp="1"/>
          </p:cNvSpPr>
          <p:nvPr>
            <p:ph type="ftr" sz="quarter" idx="11"/>
          </p:nvPr>
        </p:nvSpPr>
        <p:spPr/>
        <p:txBody>
          <a:bodyPr/>
          <a:lstStyle/>
          <a:p>
            <a:r>
              <a:rPr lang="en-US" dirty="0"/>
              <a:t>Census Overview</a:t>
            </a:r>
          </a:p>
        </p:txBody>
      </p:sp>
      <p:sp>
        <p:nvSpPr>
          <p:cNvPr id="58" name="Slide Number Placeholder 57"/>
          <p:cNvSpPr>
            <a:spLocks noGrp="1"/>
          </p:cNvSpPr>
          <p:nvPr>
            <p:ph type="sldNum" sz="quarter" idx="12"/>
          </p:nvPr>
        </p:nvSpPr>
        <p:spPr/>
        <p:txBody>
          <a:bodyPr/>
          <a:lstStyle/>
          <a:p>
            <a:fld id="{434729E3-2E82-4CFB-8E7C-60B0DB8F16A9}" type="slidenum">
              <a:rPr lang="en-US" smtClean="0"/>
              <a:t>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872523084"/>
              </p:ext>
            </p:extLst>
          </p:nvPr>
        </p:nvGraphicFramePr>
        <p:xfrm>
          <a:off x="1525587" y="5535069"/>
          <a:ext cx="11521440" cy="3733800"/>
        </p:xfrm>
        <a:graphic>
          <a:graphicData uri="http://schemas.openxmlformats.org/drawingml/2006/table">
            <a:tbl>
              <a:tblPr firstRow="1" bandRow="1">
                <a:tableStyleId>{2D5ABB26-0587-4C30-8999-92F81FD0307C}</a:tableStyleId>
              </a:tblPr>
              <a:tblGrid>
                <a:gridCol w="2834640"/>
                <a:gridCol w="4572000"/>
                <a:gridCol w="4114800"/>
              </a:tblGrid>
              <a:tr h="533400">
                <a:tc>
                  <a:txBody>
                    <a:bodyPr/>
                    <a:lstStyle/>
                    <a:p>
                      <a:r>
                        <a:rPr lang="en-US" b="1" dirty="0" smtClean="0">
                          <a:solidFill>
                            <a:schemeClr val="tx1">
                              <a:lumMod val="50000"/>
                              <a:lumOff val="50000"/>
                            </a:schemeClr>
                          </a:solidFill>
                          <a:latin typeface="Century Gothic" panose="020B0502020202020204" pitchFamily="34" charset="0"/>
                        </a:rPr>
                        <a:t>Tract</a:t>
                      </a:r>
                      <a:endParaRPr lang="en-US" b="1" dirty="0">
                        <a:solidFill>
                          <a:schemeClr val="tx1">
                            <a:lumMod val="50000"/>
                            <a:lumOff val="50000"/>
                          </a:schemeClr>
                        </a:solidFill>
                        <a:latin typeface="Century Gothic" panose="020B0502020202020204" pitchFamily="34" charset="0"/>
                      </a:endParaRPr>
                    </a:p>
                  </a:txBody>
                  <a:tcPr>
                    <a:lnB w="12700" cap="flat" cmpd="sng" algn="ctr">
                      <a:solidFill>
                        <a:schemeClr val="bg1">
                          <a:lumMod val="75000"/>
                        </a:schemeClr>
                      </a:solidFill>
                      <a:prstDash val="solid"/>
                      <a:round/>
                      <a:headEnd type="none" w="med" len="med"/>
                      <a:tailEnd type="none" w="med" len="med"/>
                    </a:lnB>
                  </a:tcPr>
                </a:tc>
                <a:tc>
                  <a:txBody>
                    <a:bodyPr/>
                    <a:lstStyle/>
                    <a:p>
                      <a:r>
                        <a:rPr lang="en-US" b="1" dirty="0" smtClean="0">
                          <a:solidFill>
                            <a:schemeClr val="tx1">
                              <a:lumMod val="50000"/>
                              <a:lumOff val="50000"/>
                            </a:schemeClr>
                          </a:solidFill>
                          <a:latin typeface="Century Gothic" panose="020B0502020202020204" pitchFamily="34" charset="0"/>
                        </a:rPr>
                        <a:t>Location </a:t>
                      </a:r>
                      <a:endParaRPr lang="en-US" b="1" dirty="0">
                        <a:solidFill>
                          <a:schemeClr val="tx1">
                            <a:lumMod val="50000"/>
                            <a:lumOff val="50000"/>
                          </a:schemeClr>
                        </a:solidFill>
                        <a:latin typeface="Century Gothic" panose="020B0502020202020204" pitchFamily="34" charset="0"/>
                      </a:endParaRPr>
                    </a:p>
                  </a:txBody>
                  <a:tcPr>
                    <a:lnB w="12700" cap="flat" cmpd="sng" algn="ctr">
                      <a:solidFill>
                        <a:schemeClr val="bg1">
                          <a:lumMod val="75000"/>
                        </a:schemeClr>
                      </a:solidFill>
                      <a:prstDash val="solid"/>
                      <a:round/>
                      <a:headEnd type="none" w="med" len="med"/>
                      <a:tailEnd type="none" w="med" len="med"/>
                    </a:lnB>
                  </a:tcPr>
                </a:tc>
                <a:tc>
                  <a:txBody>
                    <a:bodyPr/>
                    <a:lstStyle/>
                    <a:p>
                      <a:r>
                        <a:rPr lang="en-US" b="1" dirty="0" smtClean="0">
                          <a:solidFill>
                            <a:schemeClr val="tx1">
                              <a:lumMod val="50000"/>
                              <a:lumOff val="50000"/>
                            </a:schemeClr>
                          </a:solidFill>
                          <a:latin typeface="Century Gothic" panose="020B0502020202020204" pitchFamily="34" charset="0"/>
                        </a:rPr>
                        <a:t>Population</a:t>
                      </a:r>
                      <a:endParaRPr lang="en-US" b="1" dirty="0">
                        <a:solidFill>
                          <a:schemeClr val="tx1">
                            <a:lumMod val="50000"/>
                            <a:lumOff val="50000"/>
                          </a:schemeClr>
                        </a:solidFill>
                        <a:latin typeface="Century Gothic" panose="020B0502020202020204" pitchFamily="34" charset="0"/>
                      </a:endParaRPr>
                    </a:p>
                  </a:txBody>
                  <a:tcPr>
                    <a:lnB w="12700" cap="flat" cmpd="sng" algn="ctr">
                      <a:solidFill>
                        <a:schemeClr val="bg1">
                          <a:lumMod val="75000"/>
                        </a:schemeClr>
                      </a:solidFill>
                      <a:prstDash val="solid"/>
                      <a:round/>
                      <a:headEnd type="none" w="med" len="med"/>
                      <a:tailEnd type="none" w="med" len="med"/>
                    </a:lnB>
                  </a:tcPr>
                </a:tc>
              </a:tr>
              <a:tr h="370840">
                <a:tc>
                  <a:txBody>
                    <a:bodyPr/>
                    <a:lstStyle/>
                    <a:p>
                      <a:r>
                        <a:rPr lang="en-US" b="1" dirty="0" smtClean="0">
                          <a:solidFill>
                            <a:schemeClr val="tx1">
                              <a:lumMod val="50000"/>
                              <a:lumOff val="50000"/>
                            </a:schemeClr>
                          </a:solidFill>
                          <a:latin typeface="Century Gothic" panose="020B0502020202020204" pitchFamily="34" charset="0"/>
                        </a:rPr>
                        <a:t>216.03</a:t>
                      </a:r>
                      <a:endParaRPr lang="en-US" b="1" dirty="0">
                        <a:solidFill>
                          <a:schemeClr val="tx1">
                            <a:lumMod val="50000"/>
                            <a:lumOff val="50000"/>
                          </a:schemeClr>
                        </a:solidFill>
                        <a:latin typeface="Century Gothic" panose="020B0502020202020204" pitchFamily="34" charset="0"/>
                      </a:endParaRPr>
                    </a:p>
                  </a:txBody>
                  <a:tcPr>
                    <a:lnT w="12700" cap="flat" cmpd="sng" algn="ctr">
                      <a:solidFill>
                        <a:schemeClr val="bg1">
                          <a:lumMod val="75000"/>
                        </a:schemeClr>
                      </a:solidFill>
                      <a:prstDash val="solid"/>
                      <a:round/>
                      <a:headEnd type="none" w="med" len="med"/>
                      <a:tailEnd type="none" w="med" len="med"/>
                    </a:lnT>
                  </a:tcPr>
                </a:tc>
                <a:tc>
                  <a:txBody>
                    <a:bodyPr/>
                    <a:lstStyle/>
                    <a:p>
                      <a:r>
                        <a:rPr lang="en-US" b="1" dirty="0" smtClean="0">
                          <a:solidFill>
                            <a:schemeClr val="tx1">
                              <a:lumMod val="50000"/>
                              <a:lumOff val="50000"/>
                            </a:schemeClr>
                          </a:solidFill>
                          <a:latin typeface="Century Gothic" panose="020B0502020202020204" pitchFamily="34" charset="0"/>
                        </a:rPr>
                        <a:t>North Auburn</a:t>
                      </a:r>
                      <a:endParaRPr lang="en-US" b="1" dirty="0">
                        <a:solidFill>
                          <a:schemeClr val="tx1">
                            <a:lumMod val="50000"/>
                            <a:lumOff val="50000"/>
                          </a:schemeClr>
                        </a:solidFill>
                        <a:latin typeface="Century Gothic" panose="020B0502020202020204" pitchFamily="34" charset="0"/>
                      </a:endParaRPr>
                    </a:p>
                  </a:txBody>
                  <a:tcPr>
                    <a:lnT w="12700" cap="flat" cmpd="sng" algn="ctr">
                      <a:solidFill>
                        <a:schemeClr val="bg1">
                          <a:lumMod val="75000"/>
                        </a:schemeClr>
                      </a:solidFill>
                      <a:prstDash val="solid"/>
                      <a:round/>
                      <a:headEnd type="none" w="med" len="med"/>
                      <a:tailEnd type="none" w="med" len="med"/>
                    </a:lnT>
                  </a:tcPr>
                </a:tc>
                <a:tc>
                  <a:txBody>
                    <a:bodyPr/>
                    <a:lstStyle/>
                    <a:p>
                      <a:r>
                        <a:rPr lang="en-US" b="1" dirty="0" smtClean="0">
                          <a:solidFill>
                            <a:schemeClr val="tx1">
                              <a:lumMod val="50000"/>
                              <a:lumOff val="50000"/>
                            </a:schemeClr>
                          </a:solidFill>
                          <a:latin typeface="Century Gothic" panose="020B0502020202020204" pitchFamily="34" charset="0"/>
                        </a:rPr>
                        <a:t>4,602</a:t>
                      </a:r>
                      <a:endParaRPr lang="en-US" b="1" dirty="0">
                        <a:solidFill>
                          <a:schemeClr val="tx1">
                            <a:lumMod val="50000"/>
                            <a:lumOff val="50000"/>
                          </a:schemeClr>
                        </a:solidFill>
                        <a:latin typeface="Century Gothic" panose="020B0502020202020204" pitchFamily="34" charset="0"/>
                      </a:endParaRPr>
                    </a:p>
                  </a:txBody>
                  <a:tcPr>
                    <a:lnT w="12700" cap="flat" cmpd="sng" algn="ctr">
                      <a:solidFill>
                        <a:schemeClr val="bg1">
                          <a:lumMod val="75000"/>
                        </a:schemeClr>
                      </a:solidFill>
                      <a:prstDash val="solid"/>
                      <a:round/>
                      <a:headEnd type="none" w="med" len="med"/>
                      <a:tailEnd type="none" w="med" len="med"/>
                    </a:lnT>
                  </a:tcPr>
                </a:tc>
              </a:tr>
              <a:tr h="370840">
                <a:tc>
                  <a:txBody>
                    <a:bodyPr/>
                    <a:lstStyle/>
                    <a:p>
                      <a:r>
                        <a:rPr lang="en-US" b="1" dirty="0" smtClean="0">
                          <a:solidFill>
                            <a:schemeClr val="tx1">
                              <a:lumMod val="50000"/>
                              <a:lumOff val="50000"/>
                            </a:schemeClr>
                          </a:solidFill>
                          <a:latin typeface="Century Gothic" panose="020B0502020202020204" pitchFamily="34" charset="0"/>
                        </a:rPr>
                        <a:t>209.01</a:t>
                      </a:r>
                      <a:endParaRPr lang="en-US" b="1" dirty="0">
                        <a:solidFill>
                          <a:schemeClr val="tx1">
                            <a:lumMod val="50000"/>
                            <a:lumOff val="50000"/>
                          </a:schemeClr>
                        </a:solidFill>
                        <a:latin typeface="Century Gothic" panose="020B0502020202020204" pitchFamily="34" charset="0"/>
                      </a:endParaRPr>
                    </a:p>
                  </a:txBody>
                  <a:tcPr/>
                </a:tc>
                <a:tc>
                  <a:txBody>
                    <a:bodyPr/>
                    <a:lstStyle/>
                    <a:p>
                      <a:r>
                        <a:rPr lang="en-US" b="1" dirty="0" smtClean="0">
                          <a:solidFill>
                            <a:schemeClr val="tx1">
                              <a:lumMod val="50000"/>
                              <a:lumOff val="50000"/>
                            </a:schemeClr>
                          </a:solidFill>
                          <a:latin typeface="Century Gothic" panose="020B0502020202020204" pitchFamily="34" charset="0"/>
                        </a:rPr>
                        <a:t>Roseville</a:t>
                      </a:r>
                      <a:r>
                        <a:rPr lang="en-US" b="1" baseline="0" dirty="0" smtClean="0">
                          <a:solidFill>
                            <a:schemeClr val="tx1">
                              <a:lumMod val="50000"/>
                              <a:lumOff val="50000"/>
                            </a:schemeClr>
                          </a:solidFill>
                          <a:latin typeface="Century Gothic" panose="020B0502020202020204" pitchFamily="34" charset="0"/>
                        </a:rPr>
                        <a:t> </a:t>
                      </a:r>
                      <a:endParaRPr lang="en-US" b="1" dirty="0">
                        <a:solidFill>
                          <a:schemeClr val="tx1">
                            <a:lumMod val="50000"/>
                            <a:lumOff val="50000"/>
                          </a:schemeClr>
                        </a:solidFill>
                        <a:latin typeface="Century Gothic" panose="020B0502020202020204" pitchFamily="34" charset="0"/>
                      </a:endParaRPr>
                    </a:p>
                  </a:txBody>
                  <a:tcPr/>
                </a:tc>
                <a:tc>
                  <a:txBody>
                    <a:bodyPr/>
                    <a:lstStyle/>
                    <a:p>
                      <a:r>
                        <a:rPr lang="en-US" b="1" dirty="0" smtClean="0">
                          <a:solidFill>
                            <a:schemeClr val="tx1">
                              <a:lumMod val="50000"/>
                              <a:lumOff val="50000"/>
                            </a:schemeClr>
                          </a:solidFill>
                          <a:latin typeface="Century Gothic" panose="020B0502020202020204" pitchFamily="34" charset="0"/>
                        </a:rPr>
                        <a:t>2,396</a:t>
                      </a:r>
                      <a:endParaRPr lang="en-US" b="1" dirty="0">
                        <a:solidFill>
                          <a:schemeClr val="tx1">
                            <a:lumMod val="50000"/>
                            <a:lumOff val="50000"/>
                          </a:schemeClr>
                        </a:solidFill>
                        <a:latin typeface="Century Gothic" panose="020B0502020202020204" pitchFamily="34" charset="0"/>
                      </a:endParaRPr>
                    </a:p>
                  </a:txBody>
                  <a:tcPr/>
                </a:tc>
              </a:tr>
              <a:tr h="370840">
                <a:tc>
                  <a:txBody>
                    <a:bodyPr/>
                    <a:lstStyle/>
                    <a:p>
                      <a:r>
                        <a:rPr lang="en-US" b="1" dirty="0" smtClean="0">
                          <a:solidFill>
                            <a:schemeClr val="tx1">
                              <a:lumMod val="50000"/>
                              <a:lumOff val="50000"/>
                            </a:schemeClr>
                          </a:solidFill>
                          <a:latin typeface="Century Gothic" panose="020B0502020202020204" pitchFamily="34" charset="0"/>
                        </a:rPr>
                        <a:t>211.29</a:t>
                      </a:r>
                      <a:endParaRPr lang="en-US" b="1" dirty="0">
                        <a:solidFill>
                          <a:schemeClr val="tx1">
                            <a:lumMod val="50000"/>
                            <a:lumOff val="50000"/>
                          </a:schemeClr>
                        </a:solidFill>
                        <a:latin typeface="Century Gothic" panose="020B0502020202020204" pitchFamily="34" charset="0"/>
                      </a:endParaRPr>
                    </a:p>
                  </a:txBody>
                  <a:tcPr/>
                </a:tc>
                <a:tc>
                  <a:txBody>
                    <a:bodyPr/>
                    <a:lstStyle/>
                    <a:p>
                      <a:r>
                        <a:rPr lang="en-US" b="1" dirty="0" smtClean="0">
                          <a:solidFill>
                            <a:schemeClr val="tx1">
                              <a:lumMod val="50000"/>
                              <a:lumOff val="50000"/>
                            </a:schemeClr>
                          </a:solidFill>
                          <a:latin typeface="Century Gothic" panose="020B0502020202020204" pitchFamily="34" charset="0"/>
                        </a:rPr>
                        <a:t>Rocklin</a:t>
                      </a:r>
                      <a:endParaRPr lang="en-US" b="1" dirty="0">
                        <a:solidFill>
                          <a:schemeClr val="tx1">
                            <a:lumMod val="50000"/>
                            <a:lumOff val="50000"/>
                          </a:schemeClr>
                        </a:solidFill>
                        <a:latin typeface="Century Gothic" panose="020B0502020202020204" pitchFamily="34" charset="0"/>
                      </a:endParaRPr>
                    </a:p>
                  </a:txBody>
                  <a:tcPr/>
                </a:tc>
                <a:tc>
                  <a:txBody>
                    <a:bodyPr/>
                    <a:lstStyle/>
                    <a:p>
                      <a:r>
                        <a:rPr lang="en-US" b="1" dirty="0" smtClean="0">
                          <a:solidFill>
                            <a:schemeClr val="tx1">
                              <a:lumMod val="50000"/>
                              <a:lumOff val="50000"/>
                            </a:schemeClr>
                          </a:solidFill>
                          <a:latin typeface="Century Gothic" panose="020B0502020202020204" pitchFamily="34" charset="0"/>
                        </a:rPr>
                        <a:t>3,327</a:t>
                      </a:r>
                      <a:endParaRPr lang="en-US" b="1" dirty="0">
                        <a:solidFill>
                          <a:schemeClr val="tx1">
                            <a:lumMod val="50000"/>
                            <a:lumOff val="50000"/>
                          </a:schemeClr>
                        </a:solidFill>
                        <a:latin typeface="Century Gothic" panose="020B0502020202020204" pitchFamily="34" charset="0"/>
                      </a:endParaRPr>
                    </a:p>
                  </a:txBody>
                  <a:tcPr/>
                </a:tc>
              </a:tr>
              <a:tr h="370840">
                <a:tc>
                  <a:txBody>
                    <a:bodyPr/>
                    <a:lstStyle/>
                    <a:p>
                      <a:r>
                        <a:rPr lang="en-US" b="1" dirty="0" smtClean="0">
                          <a:solidFill>
                            <a:schemeClr val="tx1">
                              <a:lumMod val="50000"/>
                              <a:lumOff val="50000"/>
                            </a:schemeClr>
                          </a:solidFill>
                          <a:latin typeface="Century Gothic" panose="020B0502020202020204" pitchFamily="34" charset="0"/>
                        </a:rPr>
                        <a:t>201.07</a:t>
                      </a:r>
                      <a:endParaRPr lang="en-US" b="1" dirty="0">
                        <a:solidFill>
                          <a:schemeClr val="tx1">
                            <a:lumMod val="50000"/>
                            <a:lumOff val="50000"/>
                          </a:schemeClr>
                        </a:solidFill>
                        <a:latin typeface="Century Gothic" panose="020B0502020202020204" pitchFamily="34" charset="0"/>
                      </a:endParaRPr>
                    </a:p>
                  </a:txBody>
                  <a:tcPr/>
                </a:tc>
                <a:tc>
                  <a:txBody>
                    <a:bodyPr/>
                    <a:lstStyle/>
                    <a:p>
                      <a:r>
                        <a:rPr lang="en-US" b="1" dirty="0" smtClean="0">
                          <a:solidFill>
                            <a:schemeClr val="tx1">
                              <a:lumMod val="50000"/>
                              <a:lumOff val="50000"/>
                            </a:schemeClr>
                          </a:solidFill>
                          <a:latin typeface="Century Gothic" panose="020B0502020202020204" pitchFamily="34" charset="0"/>
                        </a:rPr>
                        <a:t>Kings Beach</a:t>
                      </a:r>
                      <a:endParaRPr lang="en-US" b="1" dirty="0">
                        <a:solidFill>
                          <a:schemeClr val="tx1">
                            <a:lumMod val="50000"/>
                            <a:lumOff val="50000"/>
                          </a:schemeClr>
                        </a:solidFill>
                        <a:latin typeface="Century Gothic" panose="020B0502020202020204" pitchFamily="34" charset="0"/>
                      </a:endParaRPr>
                    </a:p>
                  </a:txBody>
                  <a:tcPr/>
                </a:tc>
                <a:tc>
                  <a:txBody>
                    <a:bodyPr/>
                    <a:lstStyle/>
                    <a:p>
                      <a:r>
                        <a:rPr lang="en-US" b="1" dirty="0" smtClean="0">
                          <a:solidFill>
                            <a:schemeClr val="tx1">
                              <a:lumMod val="50000"/>
                              <a:lumOff val="50000"/>
                            </a:schemeClr>
                          </a:solidFill>
                          <a:latin typeface="Century Gothic" panose="020B0502020202020204" pitchFamily="34" charset="0"/>
                        </a:rPr>
                        <a:t>2,626</a:t>
                      </a:r>
                      <a:endParaRPr lang="en-US" b="1" dirty="0">
                        <a:solidFill>
                          <a:schemeClr val="tx1">
                            <a:lumMod val="50000"/>
                            <a:lumOff val="50000"/>
                          </a:schemeClr>
                        </a:solidFill>
                        <a:latin typeface="Century Gothic" panose="020B0502020202020204" pitchFamily="34" charset="0"/>
                      </a:endParaRPr>
                    </a:p>
                  </a:txBody>
                  <a:tcPr/>
                </a:tc>
              </a:tr>
            </a:tbl>
          </a:graphicData>
        </a:graphic>
      </p:graphicFrame>
      <p:sp>
        <p:nvSpPr>
          <p:cNvPr id="15" name="TextBox 14"/>
          <p:cNvSpPr txBox="1"/>
          <p:nvPr/>
        </p:nvSpPr>
        <p:spPr>
          <a:xfrm>
            <a:off x="15768322" y="12098438"/>
            <a:ext cx="7550465" cy="307777"/>
          </a:xfrm>
          <a:prstGeom prst="rect">
            <a:avLst/>
          </a:prstGeom>
          <a:noFill/>
        </p:spPr>
        <p:txBody>
          <a:bodyPr wrap="none" rtlCol="0">
            <a:spAutoFit/>
          </a:bodyPr>
          <a:lstStyle/>
          <a:p>
            <a:r>
              <a:rPr lang="en-US" sz="1400" i="1" dirty="0" smtClean="0">
                <a:solidFill>
                  <a:schemeClr val="tx1">
                    <a:lumMod val="75000"/>
                    <a:lumOff val="25000"/>
                  </a:schemeClr>
                </a:solidFill>
                <a:latin typeface="Century Gothic" panose="020B0502020202020204" pitchFamily="34" charset="0"/>
              </a:rPr>
              <a:t>Source: California Hard-to-Count Index Interactive Map, California Complete Count </a:t>
            </a:r>
            <a:endParaRPr lang="en-US" i="1" dirty="0">
              <a:solidFill>
                <a:schemeClr val="tx1">
                  <a:lumMod val="75000"/>
                  <a:lumOff val="25000"/>
                </a:schemeClr>
              </a:solidFill>
              <a:latin typeface="Century Gothic" panose="020B0502020202020204" pitchFamily="34" charset="0"/>
            </a:endParaRPr>
          </a:p>
        </p:txBody>
      </p:sp>
      <p:grpSp>
        <p:nvGrpSpPr>
          <p:cNvPr id="20" name="Group 19"/>
          <p:cNvGrpSpPr/>
          <p:nvPr/>
        </p:nvGrpSpPr>
        <p:grpSpPr>
          <a:xfrm>
            <a:off x="12193587" y="5244919"/>
            <a:ext cx="11125200" cy="5042081"/>
            <a:chOff x="12193587" y="5244919"/>
            <a:chExt cx="11125200" cy="5042081"/>
          </a:xfrm>
        </p:grpSpPr>
        <p:sp>
          <p:nvSpPr>
            <p:cNvPr id="21" name="Placer"/>
            <p:cNvSpPr>
              <a:spLocks noChangeAspect="1"/>
            </p:cNvSpPr>
            <p:nvPr/>
          </p:nvSpPr>
          <p:spPr bwMode="auto">
            <a:xfrm>
              <a:off x="12193587" y="5244919"/>
              <a:ext cx="10976622" cy="5029200"/>
            </a:xfrm>
            <a:custGeom>
              <a:avLst/>
              <a:gdLst>
                <a:gd name="T0" fmla="*/ 2147483647 w 499"/>
                <a:gd name="T1" fmla="*/ 2147483647 h 241"/>
                <a:gd name="T2" fmla="*/ 2147483647 w 499"/>
                <a:gd name="T3" fmla="*/ 2147483647 h 241"/>
                <a:gd name="T4" fmla="*/ 2147483647 w 499"/>
                <a:gd name="T5" fmla="*/ 2147483647 h 241"/>
                <a:gd name="T6" fmla="*/ 2147483647 w 499"/>
                <a:gd name="T7" fmla="*/ 2147483647 h 241"/>
                <a:gd name="T8" fmla="*/ 2147483647 w 499"/>
                <a:gd name="T9" fmla="*/ 2147483647 h 241"/>
                <a:gd name="T10" fmla="*/ 2147483647 w 499"/>
                <a:gd name="T11" fmla="*/ 2147483647 h 241"/>
                <a:gd name="T12" fmla="*/ 2147483647 w 499"/>
                <a:gd name="T13" fmla="*/ 2147483647 h 241"/>
                <a:gd name="T14" fmla="*/ 2147483647 w 499"/>
                <a:gd name="T15" fmla="*/ 2147483647 h 241"/>
                <a:gd name="T16" fmla="*/ 2147483647 w 499"/>
                <a:gd name="T17" fmla="*/ 2147483647 h 241"/>
                <a:gd name="T18" fmla="*/ 2147483647 w 499"/>
                <a:gd name="T19" fmla="*/ 2147483647 h 241"/>
                <a:gd name="T20" fmla="*/ 2147483647 w 499"/>
                <a:gd name="T21" fmla="*/ 2147483647 h 241"/>
                <a:gd name="T22" fmla="*/ 2147483647 w 499"/>
                <a:gd name="T23" fmla="*/ 2147483647 h 241"/>
                <a:gd name="T24" fmla="*/ 2147483647 w 499"/>
                <a:gd name="T25" fmla="*/ 2147483647 h 241"/>
                <a:gd name="T26" fmla="*/ 2147483647 w 499"/>
                <a:gd name="T27" fmla="*/ 2147483647 h 241"/>
                <a:gd name="T28" fmla="*/ 2147483647 w 499"/>
                <a:gd name="T29" fmla="*/ 2147483647 h 241"/>
                <a:gd name="T30" fmla="*/ 2147483647 w 499"/>
                <a:gd name="T31" fmla="*/ 2147483647 h 241"/>
                <a:gd name="T32" fmla="*/ 2147483647 w 499"/>
                <a:gd name="T33" fmla="*/ 2147483647 h 241"/>
                <a:gd name="T34" fmla="*/ 2147483647 w 499"/>
                <a:gd name="T35" fmla="*/ 2147483647 h 241"/>
                <a:gd name="T36" fmla="*/ 2147483647 w 499"/>
                <a:gd name="T37" fmla="*/ 2147483647 h 241"/>
                <a:gd name="T38" fmla="*/ 2147483647 w 499"/>
                <a:gd name="T39" fmla="*/ 2147483647 h 241"/>
                <a:gd name="T40" fmla="*/ 2147483647 w 499"/>
                <a:gd name="T41" fmla="*/ 2147483647 h 241"/>
                <a:gd name="T42" fmla="*/ 2147483647 w 499"/>
                <a:gd name="T43" fmla="*/ 2147483647 h 241"/>
                <a:gd name="T44" fmla="*/ 2147483647 w 499"/>
                <a:gd name="T45" fmla="*/ 2147483647 h 241"/>
                <a:gd name="T46" fmla="*/ 2147483647 w 499"/>
                <a:gd name="T47" fmla="*/ 0 h 241"/>
                <a:gd name="T48" fmla="*/ 2147483647 w 499"/>
                <a:gd name="T49" fmla="*/ 2147483647 h 241"/>
                <a:gd name="T50" fmla="*/ 2147483647 w 499"/>
                <a:gd name="T51" fmla="*/ 2147483647 h 241"/>
                <a:gd name="T52" fmla="*/ 2147483647 w 499"/>
                <a:gd name="T53" fmla="*/ 2147483647 h 241"/>
                <a:gd name="T54" fmla="*/ 2147483647 w 499"/>
                <a:gd name="T55" fmla="*/ 2147483647 h 241"/>
                <a:gd name="T56" fmla="*/ 2147483647 w 499"/>
                <a:gd name="T57" fmla="*/ 2147483647 h 241"/>
                <a:gd name="T58" fmla="*/ 2147483647 w 499"/>
                <a:gd name="T59" fmla="*/ 2147483647 h 241"/>
                <a:gd name="T60" fmla="*/ 2147483647 w 499"/>
                <a:gd name="T61" fmla="*/ 2147483647 h 241"/>
                <a:gd name="T62" fmla="*/ 2147483647 w 499"/>
                <a:gd name="T63" fmla="*/ 2147483647 h 241"/>
                <a:gd name="T64" fmla="*/ 2147483647 w 499"/>
                <a:gd name="T65" fmla="*/ 2147483647 h 241"/>
                <a:gd name="T66" fmla="*/ 2147483647 w 499"/>
                <a:gd name="T67" fmla="*/ 2147483647 h 241"/>
                <a:gd name="T68" fmla="*/ 2147483647 w 499"/>
                <a:gd name="T69" fmla="*/ 2147483647 h 241"/>
                <a:gd name="T70" fmla="*/ 2147483647 w 499"/>
                <a:gd name="T71" fmla="*/ 2147483647 h 241"/>
                <a:gd name="T72" fmla="*/ 2147483647 w 499"/>
                <a:gd name="T73" fmla="*/ 2147483647 h 241"/>
                <a:gd name="T74" fmla="*/ 2147483647 w 499"/>
                <a:gd name="T75" fmla="*/ 2147483647 h 241"/>
                <a:gd name="T76" fmla="*/ 2147483647 w 499"/>
                <a:gd name="T77" fmla="*/ 2147483647 h 241"/>
                <a:gd name="T78" fmla="*/ 2147483647 w 499"/>
                <a:gd name="T79" fmla="*/ 2147483647 h 241"/>
                <a:gd name="T80" fmla="*/ 2147483647 w 499"/>
                <a:gd name="T81" fmla="*/ 2147483647 h 241"/>
                <a:gd name="T82" fmla="*/ 2147483647 w 499"/>
                <a:gd name="T83" fmla="*/ 2147483647 h 241"/>
                <a:gd name="T84" fmla="*/ 2147483647 w 499"/>
                <a:gd name="T85" fmla="*/ 2147483647 h 241"/>
                <a:gd name="T86" fmla="*/ 2147483647 w 499"/>
                <a:gd name="T87" fmla="*/ 2147483647 h 241"/>
                <a:gd name="T88" fmla="*/ 2147483647 w 499"/>
                <a:gd name="T89" fmla="*/ 2147483647 h 241"/>
                <a:gd name="T90" fmla="*/ 2147483647 w 499"/>
                <a:gd name="T91" fmla="*/ 2147483647 h 241"/>
                <a:gd name="T92" fmla="*/ 2147483647 w 499"/>
                <a:gd name="T93" fmla="*/ 2147483647 h 241"/>
                <a:gd name="T94" fmla="*/ 2147483647 w 499"/>
                <a:gd name="T95" fmla="*/ 2147483647 h 2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9" h="241">
                  <a:moveTo>
                    <a:pt x="135" y="198"/>
                  </a:moveTo>
                  <a:lnTo>
                    <a:pt x="137" y="196"/>
                  </a:lnTo>
                  <a:lnTo>
                    <a:pt x="140" y="193"/>
                  </a:lnTo>
                  <a:lnTo>
                    <a:pt x="142" y="191"/>
                  </a:lnTo>
                  <a:lnTo>
                    <a:pt x="144" y="187"/>
                  </a:lnTo>
                  <a:lnTo>
                    <a:pt x="145" y="176"/>
                  </a:lnTo>
                  <a:lnTo>
                    <a:pt x="146" y="171"/>
                  </a:lnTo>
                  <a:lnTo>
                    <a:pt x="147" y="166"/>
                  </a:lnTo>
                  <a:lnTo>
                    <a:pt x="151" y="163"/>
                  </a:lnTo>
                  <a:lnTo>
                    <a:pt x="155" y="161"/>
                  </a:lnTo>
                  <a:lnTo>
                    <a:pt x="166" y="158"/>
                  </a:lnTo>
                  <a:lnTo>
                    <a:pt x="176" y="157"/>
                  </a:lnTo>
                  <a:lnTo>
                    <a:pt x="180" y="155"/>
                  </a:lnTo>
                  <a:lnTo>
                    <a:pt x="184" y="151"/>
                  </a:lnTo>
                  <a:lnTo>
                    <a:pt x="189" y="147"/>
                  </a:lnTo>
                  <a:lnTo>
                    <a:pt x="195" y="146"/>
                  </a:lnTo>
                  <a:lnTo>
                    <a:pt x="210" y="146"/>
                  </a:lnTo>
                  <a:lnTo>
                    <a:pt x="212" y="145"/>
                  </a:lnTo>
                  <a:lnTo>
                    <a:pt x="215" y="141"/>
                  </a:lnTo>
                  <a:lnTo>
                    <a:pt x="220" y="133"/>
                  </a:lnTo>
                  <a:lnTo>
                    <a:pt x="225" y="130"/>
                  </a:lnTo>
                  <a:lnTo>
                    <a:pt x="231" y="126"/>
                  </a:lnTo>
                  <a:lnTo>
                    <a:pt x="239" y="125"/>
                  </a:lnTo>
                  <a:lnTo>
                    <a:pt x="245" y="125"/>
                  </a:lnTo>
                  <a:lnTo>
                    <a:pt x="250" y="127"/>
                  </a:lnTo>
                  <a:lnTo>
                    <a:pt x="252" y="128"/>
                  </a:lnTo>
                  <a:lnTo>
                    <a:pt x="255" y="131"/>
                  </a:lnTo>
                  <a:lnTo>
                    <a:pt x="260" y="132"/>
                  </a:lnTo>
                  <a:lnTo>
                    <a:pt x="262" y="133"/>
                  </a:lnTo>
                  <a:lnTo>
                    <a:pt x="264" y="132"/>
                  </a:lnTo>
                  <a:lnTo>
                    <a:pt x="265" y="132"/>
                  </a:lnTo>
                  <a:lnTo>
                    <a:pt x="267" y="132"/>
                  </a:lnTo>
                  <a:lnTo>
                    <a:pt x="269" y="133"/>
                  </a:lnTo>
                  <a:lnTo>
                    <a:pt x="269" y="136"/>
                  </a:lnTo>
                  <a:lnTo>
                    <a:pt x="269" y="138"/>
                  </a:lnTo>
                  <a:lnTo>
                    <a:pt x="270" y="141"/>
                  </a:lnTo>
                  <a:lnTo>
                    <a:pt x="275" y="143"/>
                  </a:lnTo>
                  <a:lnTo>
                    <a:pt x="280" y="146"/>
                  </a:lnTo>
                  <a:lnTo>
                    <a:pt x="290" y="150"/>
                  </a:lnTo>
                  <a:lnTo>
                    <a:pt x="300" y="156"/>
                  </a:lnTo>
                  <a:lnTo>
                    <a:pt x="305" y="157"/>
                  </a:lnTo>
                  <a:lnTo>
                    <a:pt x="308" y="158"/>
                  </a:lnTo>
                  <a:lnTo>
                    <a:pt x="312" y="158"/>
                  </a:lnTo>
                  <a:lnTo>
                    <a:pt x="317" y="157"/>
                  </a:lnTo>
                  <a:lnTo>
                    <a:pt x="322" y="155"/>
                  </a:lnTo>
                  <a:lnTo>
                    <a:pt x="328" y="150"/>
                  </a:lnTo>
                  <a:lnTo>
                    <a:pt x="338" y="141"/>
                  </a:lnTo>
                  <a:lnTo>
                    <a:pt x="343" y="136"/>
                  </a:lnTo>
                  <a:lnTo>
                    <a:pt x="347" y="130"/>
                  </a:lnTo>
                  <a:lnTo>
                    <a:pt x="351" y="121"/>
                  </a:lnTo>
                  <a:lnTo>
                    <a:pt x="352" y="116"/>
                  </a:lnTo>
                  <a:lnTo>
                    <a:pt x="355" y="115"/>
                  </a:lnTo>
                  <a:lnTo>
                    <a:pt x="356" y="115"/>
                  </a:lnTo>
                  <a:lnTo>
                    <a:pt x="408" y="117"/>
                  </a:lnTo>
                  <a:lnTo>
                    <a:pt x="425" y="116"/>
                  </a:lnTo>
                  <a:lnTo>
                    <a:pt x="433" y="113"/>
                  </a:lnTo>
                  <a:lnTo>
                    <a:pt x="437" y="112"/>
                  </a:lnTo>
                  <a:lnTo>
                    <a:pt x="442" y="110"/>
                  </a:lnTo>
                  <a:lnTo>
                    <a:pt x="448" y="108"/>
                  </a:lnTo>
                  <a:lnTo>
                    <a:pt x="448" y="103"/>
                  </a:lnTo>
                  <a:lnTo>
                    <a:pt x="451" y="103"/>
                  </a:lnTo>
                  <a:lnTo>
                    <a:pt x="451" y="100"/>
                  </a:lnTo>
                  <a:lnTo>
                    <a:pt x="498" y="100"/>
                  </a:lnTo>
                  <a:lnTo>
                    <a:pt x="498" y="83"/>
                  </a:lnTo>
                  <a:lnTo>
                    <a:pt x="498" y="74"/>
                  </a:lnTo>
                  <a:lnTo>
                    <a:pt x="498" y="67"/>
                  </a:lnTo>
                  <a:lnTo>
                    <a:pt x="498" y="62"/>
                  </a:lnTo>
                  <a:lnTo>
                    <a:pt x="499" y="47"/>
                  </a:lnTo>
                  <a:lnTo>
                    <a:pt x="498" y="36"/>
                  </a:lnTo>
                  <a:lnTo>
                    <a:pt x="498" y="7"/>
                  </a:lnTo>
                  <a:lnTo>
                    <a:pt x="498" y="0"/>
                  </a:lnTo>
                  <a:lnTo>
                    <a:pt x="317" y="0"/>
                  </a:lnTo>
                  <a:lnTo>
                    <a:pt x="297" y="0"/>
                  </a:lnTo>
                  <a:lnTo>
                    <a:pt x="287" y="0"/>
                  </a:lnTo>
                  <a:lnTo>
                    <a:pt x="278" y="1"/>
                  </a:lnTo>
                  <a:lnTo>
                    <a:pt x="270" y="4"/>
                  </a:lnTo>
                  <a:lnTo>
                    <a:pt x="262" y="7"/>
                  </a:lnTo>
                  <a:lnTo>
                    <a:pt x="254" y="12"/>
                  </a:lnTo>
                  <a:lnTo>
                    <a:pt x="246" y="20"/>
                  </a:lnTo>
                  <a:lnTo>
                    <a:pt x="235" y="30"/>
                  </a:lnTo>
                  <a:lnTo>
                    <a:pt x="222" y="40"/>
                  </a:lnTo>
                  <a:lnTo>
                    <a:pt x="197" y="56"/>
                  </a:lnTo>
                  <a:lnTo>
                    <a:pt x="190" y="62"/>
                  </a:lnTo>
                  <a:lnTo>
                    <a:pt x="184" y="69"/>
                  </a:lnTo>
                  <a:lnTo>
                    <a:pt x="177" y="76"/>
                  </a:lnTo>
                  <a:lnTo>
                    <a:pt x="172" y="83"/>
                  </a:lnTo>
                  <a:lnTo>
                    <a:pt x="169" y="88"/>
                  </a:lnTo>
                  <a:lnTo>
                    <a:pt x="167" y="92"/>
                  </a:lnTo>
                  <a:lnTo>
                    <a:pt x="167" y="97"/>
                  </a:lnTo>
                  <a:lnTo>
                    <a:pt x="164" y="102"/>
                  </a:lnTo>
                  <a:lnTo>
                    <a:pt x="159" y="106"/>
                  </a:lnTo>
                  <a:lnTo>
                    <a:pt x="155" y="111"/>
                  </a:lnTo>
                  <a:lnTo>
                    <a:pt x="154" y="113"/>
                  </a:lnTo>
                  <a:lnTo>
                    <a:pt x="154" y="117"/>
                  </a:lnTo>
                  <a:lnTo>
                    <a:pt x="152" y="120"/>
                  </a:lnTo>
                  <a:lnTo>
                    <a:pt x="152" y="121"/>
                  </a:lnTo>
                  <a:lnTo>
                    <a:pt x="150" y="122"/>
                  </a:lnTo>
                  <a:lnTo>
                    <a:pt x="147" y="123"/>
                  </a:lnTo>
                  <a:lnTo>
                    <a:pt x="141" y="122"/>
                  </a:lnTo>
                  <a:lnTo>
                    <a:pt x="135" y="121"/>
                  </a:lnTo>
                  <a:lnTo>
                    <a:pt x="121" y="115"/>
                  </a:lnTo>
                  <a:lnTo>
                    <a:pt x="116" y="113"/>
                  </a:lnTo>
                  <a:lnTo>
                    <a:pt x="114" y="113"/>
                  </a:lnTo>
                  <a:lnTo>
                    <a:pt x="108" y="116"/>
                  </a:lnTo>
                  <a:lnTo>
                    <a:pt x="101" y="117"/>
                  </a:lnTo>
                  <a:lnTo>
                    <a:pt x="96" y="118"/>
                  </a:lnTo>
                  <a:lnTo>
                    <a:pt x="91" y="118"/>
                  </a:lnTo>
                  <a:lnTo>
                    <a:pt x="80" y="116"/>
                  </a:lnTo>
                  <a:lnTo>
                    <a:pt x="68" y="112"/>
                  </a:lnTo>
                  <a:lnTo>
                    <a:pt x="65" y="110"/>
                  </a:lnTo>
                  <a:lnTo>
                    <a:pt x="64" y="108"/>
                  </a:lnTo>
                  <a:lnTo>
                    <a:pt x="58" y="107"/>
                  </a:lnTo>
                  <a:lnTo>
                    <a:pt x="53" y="108"/>
                  </a:lnTo>
                  <a:lnTo>
                    <a:pt x="48" y="112"/>
                  </a:lnTo>
                  <a:lnTo>
                    <a:pt x="35" y="120"/>
                  </a:lnTo>
                  <a:lnTo>
                    <a:pt x="30" y="123"/>
                  </a:lnTo>
                  <a:lnTo>
                    <a:pt x="25" y="126"/>
                  </a:lnTo>
                  <a:lnTo>
                    <a:pt x="25" y="142"/>
                  </a:lnTo>
                  <a:lnTo>
                    <a:pt x="25" y="151"/>
                  </a:lnTo>
                  <a:lnTo>
                    <a:pt x="24" y="153"/>
                  </a:lnTo>
                  <a:lnTo>
                    <a:pt x="23" y="155"/>
                  </a:lnTo>
                  <a:lnTo>
                    <a:pt x="15" y="155"/>
                  </a:lnTo>
                  <a:lnTo>
                    <a:pt x="10" y="155"/>
                  </a:lnTo>
                  <a:lnTo>
                    <a:pt x="9" y="156"/>
                  </a:lnTo>
                  <a:lnTo>
                    <a:pt x="8" y="158"/>
                  </a:lnTo>
                  <a:lnTo>
                    <a:pt x="8" y="166"/>
                  </a:lnTo>
                  <a:lnTo>
                    <a:pt x="8" y="178"/>
                  </a:lnTo>
                  <a:lnTo>
                    <a:pt x="9" y="198"/>
                  </a:lnTo>
                  <a:lnTo>
                    <a:pt x="8" y="207"/>
                  </a:lnTo>
                  <a:lnTo>
                    <a:pt x="6" y="216"/>
                  </a:lnTo>
                  <a:lnTo>
                    <a:pt x="4" y="221"/>
                  </a:lnTo>
                  <a:lnTo>
                    <a:pt x="3" y="222"/>
                  </a:lnTo>
                  <a:lnTo>
                    <a:pt x="0" y="222"/>
                  </a:lnTo>
                  <a:lnTo>
                    <a:pt x="0" y="232"/>
                  </a:lnTo>
                  <a:lnTo>
                    <a:pt x="11" y="234"/>
                  </a:lnTo>
                  <a:lnTo>
                    <a:pt x="23" y="234"/>
                  </a:lnTo>
                  <a:lnTo>
                    <a:pt x="34" y="234"/>
                  </a:lnTo>
                  <a:lnTo>
                    <a:pt x="45" y="234"/>
                  </a:lnTo>
                  <a:lnTo>
                    <a:pt x="114" y="241"/>
                  </a:lnTo>
                  <a:lnTo>
                    <a:pt x="120" y="231"/>
                  </a:lnTo>
                  <a:lnTo>
                    <a:pt x="125" y="219"/>
                  </a:lnTo>
                  <a:lnTo>
                    <a:pt x="129" y="208"/>
                  </a:lnTo>
                  <a:lnTo>
                    <a:pt x="134" y="198"/>
                  </a:lnTo>
                  <a:lnTo>
                    <a:pt x="135" y="198"/>
                  </a:lnTo>
                  <a:close/>
                </a:path>
              </a:pathLst>
            </a:custGeom>
            <a:solidFill>
              <a:srgbClr val="BFBFBF"/>
            </a:solidFill>
            <a:ln w="3175" cmpd="sng">
              <a:noFill/>
              <a:prstDash val="solid"/>
              <a:round/>
              <a:headEnd/>
              <a:tailEnd/>
            </a:ln>
          </p:spPr>
          <p:txBody>
            <a:bodyPr wrap="none" anchor="ctr"/>
            <a:lstStyle/>
            <a:p>
              <a:pPr algn="ctr"/>
              <a:endParaRPr 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3787" y="9525000"/>
              <a:ext cx="457200" cy="4572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5187" y="9829800"/>
              <a:ext cx="457200" cy="45720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0587" y="8001000"/>
              <a:ext cx="457200" cy="45720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1587" y="6997519"/>
              <a:ext cx="457200" cy="457200"/>
            </a:xfrm>
            <a:prstGeom prst="rect">
              <a:avLst/>
            </a:prstGeom>
          </p:spPr>
        </p:pic>
      </p:grpSp>
    </p:spTree>
    <p:extLst>
      <p:ext uri="{BB962C8B-B14F-4D97-AF65-F5344CB8AC3E}">
        <p14:creationId xmlns:p14="http://schemas.microsoft.com/office/powerpoint/2010/main" val="402111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smtClean="0">
                <a:solidFill>
                  <a:srgbClr val="003CA5"/>
                </a:solidFill>
              </a:rPr>
              <a:t>Where else will we focus?</a:t>
            </a:r>
            <a:endParaRPr lang="en-US" dirty="0">
              <a:solidFill>
                <a:srgbClr val="003CA5"/>
              </a:solidFill>
            </a:endParaRPr>
          </a:p>
        </p:txBody>
      </p:sp>
      <p:sp>
        <p:nvSpPr>
          <p:cNvPr id="4" name="Content Placeholder 3"/>
          <p:cNvSpPr>
            <a:spLocks noGrp="1"/>
          </p:cNvSpPr>
          <p:nvPr>
            <p:ph idx="1"/>
          </p:nvPr>
        </p:nvSpPr>
        <p:spPr>
          <a:xfrm>
            <a:off x="1219359" y="3200401"/>
            <a:ext cx="10974228" cy="9051926"/>
          </a:xfrm>
        </p:spPr>
        <p:txBody>
          <a:bodyPr>
            <a:normAutofit/>
          </a:bodyPr>
          <a:lstStyle/>
          <a:p>
            <a:pPr marL="0" indent="0">
              <a:buNone/>
            </a:pPr>
            <a:r>
              <a:rPr lang="en-US" sz="6000" b="1" dirty="0" smtClean="0"/>
              <a:t>Other communities include:</a:t>
            </a:r>
          </a:p>
          <a:p>
            <a:pPr marL="1828800" indent="-1371600"/>
            <a:r>
              <a:rPr lang="en-US" sz="6000" b="1" dirty="0"/>
              <a:t>Tahoe City</a:t>
            </a:r>
          </a:p>
          <a:p>
            <a:pPr marL="1828800" indent="-1371600"/>
            <a:r>
              <a:rPr lang="en-US" sz="6000" b="1" dirty="0" smtClean="0"/>
              <a:t>Foresthill</a:t>
            </a:r>
            <a:endParaRPr lang="en-US" sz="6000" b="1" dirty="0"/>
          </a:p>
          <a:p>
            <a:pPr marL="1828800" indent="-1371600"/>
            <a:r>
              <a:rPr lang="en-US" sz="6000" b="1" dirty="0" smtClean="0"/>
              <a:t>Sheridan</a:t>
            </a:r>
          </a:p>
          <a:p>
            <a:pPr marL="1828800" indent="-1371600"/>
            <a:r>
              <a:rPr lang="en-US" sz="6000" b="1" dirty="0" smtClean="0"/>
              <a:t>Lincoln</a:t>
            </a:r>
          </a:p>
        </p:txBody>
      </p:sp>
      <p:sp>
        <p:nvSpPr>
          <p:cNvPr id="56" name="Date Placeholder 55"/>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7" name="Footer Placeholder 56"/>
          <p:cNvSpPr>
            <a:spLocks noGrp="1"/>
          </p:cNvSpPr>
          <p:nvPr>
            <p:ph type="ftr" sz="quarter" idx="11"/>
          </p:nvPr>
        </p:nvSpPr>
        <p:spPr/>
        <p:txBody>
          <a:bodyPr/>
          <a:lstStyle/>
          <a:p>
            <a:r>
              <a:rPr lang="en-US" dirty="0"/>
              <a:t>Census Overview</a:t>
            </a:r>
          </a:p>
        </p:txBody>
      </p:sp>
      <p:sp>
        <p:nvSpPr>
          <p:cNvPr id="58" name="Slide Number Placeholder 57"/>
          <p:cNvSpPr>
            <a:spLocks noGrp="1"/>
          </p:cNvSpPr>
          <p:nvPr>
            <p:ph type="sldNum" sz="quarter" idx="12"/>
          </p:nvPr>
        </p:nvSpPr>
        <p:spPr/>
        <p:txBody>
          <a:bodyPr/>
          <a:lstStyle/>
          <a:p>
            <a:fld id="{434729E3-2E82-4CFB-8E7C-60B0DB8F16A9}" type="slidenum">
              <a:rPr lang="en-US" smtClean="0"/>
              <a:t>9</a:t>
            </a:fld>
            <a:endParaRPr lang="en-US"/>
          </a:p>
        </p:txBody>
      </p:sp>
      <p:sp>
        <p:nvSpPr>
          <p:cNvPr id="8" name="Placer"/>
          <p:cNvSpPr>
            <a:spLocks noChangeAspect="1"/>
          </p:cNvSpPr>
          <p:nvPr/>
        </p:nvSpPr>
        <p:spPr bwMode="auto">
          <a:xfrm>
            <a:off x="12193587" y="5259388"/>
            <a:ext cx="10976622" cy="5029200"/>
          </a:xfrm>
          <a:custGeom>
            <a:avLst/>
            <a:gdLst>
              <a:gd name="T0" fmla="*/ 2147483647 w 499"/>
              <a:gd name="T1" fmla="*/ 2147483647 h 241"/>
              <a:gd name="T2" fmla="*/ 2147483647 w 499"/>
              <a:gd name="T3" fmla="*/ 2147483647 h 241"/>
              <a:gd name="T4" fmla="*/ 2147483647 w 499"/>
              <a:gd name="T5" fmla="*/ 2147483647 h 241"/>
              <a:gd name="T6" fmla="*/ 2147483647 w 499"/>
              <a:gd name="T7" fmla="*/ 2147483647 h 241"/>
              <a:gd name="T8" fmla="*/ 2147483647 w 499"/>
              <a:gd name="T9" fmla="*/ 2147483647 h 241"/>
              <a:gd name="T10" fmla="*/ 2147483647 w 499"/>
              <a:gd name="T11" fmla="*/ 2147483647 h 241"/>
              <a:gd name="T12" fmla="*/ 2147483647 w 499"/>
              <a:gd name="T13" fmla="*/ 2147483647 h 241"/>
              <a:gd name="T14" fmla="*/ 2147483647 w 499"/>
              <a:gd name="T15" fmla="*/ 2147483647 h 241"/>
              <a:gd name="T16" fmla="*/ 2147483647 w 499"/>
              <a:gd name="T17" fmla="*/ 2147483647 h 241"/>
              <a:gd name="T18" fmla="*/ 2147483647 w 499"/>
              <a:gd name="T19" fmla="*/ 2147483647 h 241"/>
              <a:gd name="T20" fmla="*/ 2147483647 w 499"/>
              <a:gd name="T21" fmla="*/ 2147483647 h 241"/>
              <a:gd name="T22" fmla="*/ 2147483647 w 499"/>
              <a:gd name="T23" fmla="*/ 2147483647 h 241"/>
              <a:gd name="T24" fmla="*/ 2147483647 w 499"/>
              <a:gd name="T25" fmla="*/ 2147483647 h 241"/>
              <a:gd name="T26" fmla="*/ 2147483647 w 499"/>
              <a:gd name="T27" fmla="*/ 2147483647 h 241"/>
              <a:gd name="T28" fmla="*/ 2147483647 w 499"/>
              <a:gd name="T29" fmla="*/ 2147483647 h 241"/>
              <a:gd name="T30" fmla="*/ 2147483647 w 499"/>
              <a:gd name="T31" fmla="*/ 2147483647 h 241"/>
              <a:gd name="T32" fmla="*/ 2147483647 w 499"/>
              <a:gd name="T33" fmla="*/ 2147483647 h 241"/>
              <a:gd name="T34" fmla="*/ 2147483647 w 499"/>
              <a:gd name="T35" fmla="*/ 2147483647 h 241"/>
              <a:gd name="T36" fmla="*/ 2147483647 w 499"/>
              <a:gd name="T37" fmla="*/ 2147483647 h 241"/>
              <a:gd name="T38" fmla="*/ 2147483647 w 499"/>
              <a:gd name="T39" fmla="*/ 2147483647 h 241"/>
              <a:gd name="T40" fmla="*/ 2147483647 w 499"/>
              <a:gd name="T41" fmla="*/ 2147483647 h 241"/>
              <a:gd name="T42" fmla="*/ 2147483647 w 499"/>
              <a:gd name="T43" fmla="*/ 2147483647 h 241"/>
              <a:gd name="T44" fmla="*/ 2147483647 w 499"/>
              <a:gd name="T45" fmla="*/ 2147483647 h 241"/>
              <a:gd name="T46" fmla="*/ 2147483647 w 499"/>
              <a:gd name="T47" fmla="*/ 0 h 241"/>
              <a:gd name="T48" fmla="*/ 2147483647 w 499"/>
              <a:gd name="T49" fmla="*/ 2147483647 h 241"/>
              <a:gd name="T50" fmla="*/ 2147483647 w 499"/>
              <a:gd name="T51" fmla="*/ 2147483647 h 241"/>
              <a:gd name="T52" fmla="*/ 2147483647 w 499"/>
              <a:gd name="T53" fmla="*/ 2147483647 h 241"/>
              <a:gd name="T54" fmla="*/ 2147483647 w 499"/>
              <a:gd name="T55" fmla="*/ 2147483647 h 241"/>
              <a:gd name="T56" fmla="*/ 2147483647 w 499"/>
              <a:gd name="T57" fmla="*/ 2147483647 h 241"/>
              <a:gd name="T58" fmla="*/ 2147483647 w 499"/>
              <a:gd name="T59" fmla="*/ 2147483647 h 241"/>
              <a:gd name="T60" fmla="*/ 2147483647 w 499"/>
              <a:gd name="T61" fmla="*/ 2147483647 h 241"/>
              <a:gd name="T62" fmla="*/ 2147483647 w 499"/>
              <a:gd name="T63" fmla="*/ 2147483647 h 241"/>
              <a:gd name="T64" fmla="*/ 2147483647 w 499"/>
              <a:gd name="T65" fmla="*/ 2147483647 h 241"/>
              <a:gd name="T66" fmla="*/ 2147483647 w 499"/>
              <a:gd name="T67" fmla="*/ 2147483647 h 241"/>
              <a:gd name="T68" fmla="*/ 2147483647 w 499"/>
              <a:gd name="T69" fmla="*/ 2147483647 h 241"/>
              <a:gd name="T70" fmla="*/ 2147483647 w 499"/>
              <a:gd name="T71" fmla="*/ 2147483647 h 241"/>
              <a:gd name="T72" fmla="*/ 2147483647 w 499"/>
              <a:gd name="T73" fmla="*/ 2147483647 h 241"/>
              <a:gd name="T74" fmla="*/ 2147483647 w 499"/>
              <a:gd name="T75" fmla="*/ 2147483647 h 241"/>
              <a:gd name="T76" fmla="*/ 2147483647 w 499"/>
              <a:gd name="T77" fmla="*/ 2147483647 h 241"/>
              <a:gd name="T78" fmla="*/ 2147483647 w 499"/>
              <a:gd name="T79" fmla="*/ 2147483647 h 241"/>
              <a:gd name="T80" fmla="*/ 2147483647 w 499"/>
              <a:gd name="T81" fmla="*/ 2147483647 h 241"/>
              <a:gd name="T82" fmla="*/ 2147483647 w 499"/>
              <a:gd name="T83" fmla="*/ 2147483647 h 241"/>
              <a:gd name="T84" fmla="*/ 2147483647 w 499"/>
              <a:gd name="T85" fmla="*/ 2147483647 h 241"/>
              <a:gd name="T86" fmla="*/ 2147483647 w 499"/>
              <a:gd name="T87" fmla="*/ 2147483647 h 241"/>
              <a:gd name="T88" fmla="*/ 2147483647 w 499"/>
              <a:gd name="T89" fmla="*/ 2147483647 h 241"/>
              <a:gd name="T90" fmla="*/ 2147483647 w 499"/>
              <a:gd name="T91" fmla="*/ 2147483647 h 241"/>
              <a:gd name="T92" fmla="*/ 2147483647 w 499"/>
              <a:gd name="T93" fmla="*/ 2147483647 h 241"/>
              <a:gd name="T94" fmla="*/ 2147483647 w 499"/>
              <a:gd name="T95" fmla="*/ 2147483647 h 2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9" h="241">
                <a:moveTo>
                  <a:pt x="135" y="198"/>
                </a:moveTo>
                <a:lnTo>
                  <a:pt x="137" y="196"/>
                </a:lnTo>
                <a:lnTo>
                  <a:pt x="140" y="193"/>
                </a:lnTo>
                <a:lnTo>
                  <a:pt x="142" y="191"/>
                </a:lnTo>
                <a:lnTo>
                  <a:pt x="144" y="187"/>
                </a:lnTo>
                <a:lnTo>
                  <a:pt x="145" y="176"/>
                </a:lnTo>
                <a:lnTo>
                  <a:pt x="146" y="171"/>
                </a:lnTo>
                <a:lnTo>
                  <a:pt x="147" y="166"/>
                </a:lnTo>
                <a:lnTo>
                  <a:pt x="151" y="163"/>
                </a:lnTo>
                <a:lnTo>
                  <a:pt x="155" y="161"/>
                </a:lnTo>
                <a:lnTo>
                  <a:pt x="166" y="158"/>
                </a:lnTo>
                <a:lnTo>
                  <a:pt x="176" y="157"/>
                </a:lnTo>
                <a:lnTo>
                  <a:pt x="180" y="155"/>
                </a:lnTo>
                <a:lnTo>
                  <a:pt x="184" y="151"/>
                </a:lnTo>
                <a:lnTo>
                  <a:pt x="189" y="147"/>
                </a:lnTo>
                <a:lnTo>
                  <a:pt x="195" y="146"/>
                </a:lnTo>
                <a:lnTo>
                  <a:pt x="210" y="146"/>
                </a:lnTo>
                <a:lnTo>
                  <a:pt x="212" y="145"/>
                </a:lnTo>
                <a:lnTo>
                  <a:pt x="215" y="141"/>
                </a:lnTo>
                <a:lnTo>
                  <a:pt x="220" y="133"/>
                </a:lnTo>
                <a:lnTo>
                  <a:pt x="225" y="130"/>
                </a:lnTo>
                <a:lnTo>
                  <a:pt x="231" y="126"/>
                </a:lnTo>
                <a:lnTo>
                  <a:pt x="239" y="125"/>
                </a:lnTo>
                <a:lnTo>
                  <a:pt x="245" y="125"/>
                </a:lnTo>
                <a:lnTo>
                  <a:pt x="250" y="127"/>
                </a:lnTo>
                <a:lnTo>
                  <a:pt x="252" y="128"/>
                </a:lnTo>
                <a:lnTo>
                  <a:pt x="255" y="131"/>
                </a:lnTo>
                <a:lnTo>
                  <a:pt x="260" y="132"/>
                </a:lnTo>
                <a:lnTo>
                  <a:pt x="262" y="133"/>
                </a:lnTo>
                <a:lnTo>
                  <a:pt x="264" y="132"/>
                </a:lnTo>
                <a:lnTo>
                  <a:pt x="265" y="132"/>
                </a:lnTo>
                <a:lnTo>
                  <a:pt x="267" y="132"/>
                </a:lnTo>
                <a:lnTo>
                  <a:pt x="269" y="133"/>
                </a:lnTo>
                <a:lnTo>
                  <a:pt x="269" y="136"/>
                </a:lnTo>
                <a:lnTo>
                  <a:pt x="269" y="138"/>
                </a:lnTo>
                <a:lnTo>
                  <a:pt x="270" y="141"/>
                </a:lnTo>
                <a:lnTo>
                  <a:pt x="275" y="143"/>
                </a:lnTo>
                <a:lnTo>
                  <a:pt x="280" y="146"/>
                </a:lnTo>
                <a:lnTo>
                  <a:pt x="290" y="150"/>
                </a:lnTo>
                <a:lnTo>
                  <a:pt x="300" y="156"/>
                </a:lnTo>
                <a:lnTo>
                  <a:pt x="305" y="157"/>
                </a:lnTo>
                <a:lnTo>
                  <a:pt x="308" y="158"/>
                </a:lnTo>
                <a:lnTo>
                  <a:pt x="312" y="158"/>
                </a:lnTo>
                <a:lnTo>
                  <a:pt x="317" y="157"/>
                </a:lnTo>
                <a:lnTo>
                  <a:pt x="322" y="155"/>
                </a:lnTo>
                <a:lnTo>
                  <a:pt x="328" y="150"/>
                </a:lnTo>
                <a:lnTo>
                  <a:pt x="338" y="141"/>
                </a:lnTo>
                <a:lnTo>
                  <a:pt x="343" y="136"/>
                </a:lnTo>
                <a:lnTo>
                  <a:pt x="347" y="130"/>
                </a:lnTo>
                <a:lnTo>
                  <a:pt x="351" y="121"/>
                </a:lnTo>
                <a:lnTo>
                  <a:pt x="352" y="116"/>
                </a:lnTo>
                <a:lnTo>
                  <a:pt x="355" y="115"/>
                </a:lnTo>
                <a:lnTo>
                  <a:pt x="356" y="115"/>
                </a:lnTo>
                <a:lnTo>
                  <a:pt x="408" y="117"/>
                </a:lnTo>
                <a:lnTo>
                  <a:pt x="425" y="116"/>
                </a:lnTo>
                <a:lnTo>
                  <a:pt x="433" y="113"/>
                </a:lnTo>
                <a:lnTo>
                  <a:pt x="437" y="112"/>
                </a:lnTo>
                <a:lnTo>
                  <a:pt x="442" y="110"/>
                </a:lnTo>
                <a:lnTo>
                  <a:pt x="448" y="108"/>
                </a:lnTo>
                <a:lnTo>
                  <a:pt x="448" y="103"/>
                </a:lnTo>
                <a:lnTo>
                  <a:pt x="451" y="103"/>
                </a:lnTo>
                <a:lnTo>
                  <a:pt x="451" y="100"/>
                </a:lnTo>
                <a:lnTo>
                  <a:pt x="498" y="100"/>
                </a:lnTo>
                <a:lnTo>
                  <a:pt x="498" y="83"/>
                </a:lnTo>
                <a:lnTo>
                  <a:pt x="498" y="74"/>
                </a:lnTo>
                <a:lnTo>
                  <a:pt x="498" y="67"/>
                </a:lnTo>
                <a:lnTo>
                  <a:pt x="498" y="62"/>
                </a:lnTo>
                <a:lnTo>
                  <a:pt x="499" y="47"/>
                </a:lnTo>
                <a:lnTo>
                  <a:pt x="498" y="36"/>
                </a:lnTo>
                <a:lnTo>
                  <a:pt x="498" y="7"/>
                </a:lnTo>
                <a:lnTo>
                  <a:pt x="498" y="0"/>
                </a:lnTo>
                <a:lnTo>
                  <a:pt x="317" y="0"/>
                </a:lnTo>
                <a:lnTo>
                  <a:pt x="297" y="0"/>
                </a:lnTo>
                <a:lnTo>
                  <a:pt x="287" y="0"/>
                </a:lnTo>
                <a:lnTo>
                  <a:pt x="278" y="1"/>
                </a:lnTo>
                <a:lnTo>
                  <a:pt x="270" y="4"/>
                </a:lnTo>
                <a:lnTo>
                  <a:pt x="262" y="7"/>
                </a:lnTo>
                <a:lnTo>
                  <a:pt x="254" y="12"/>
                </a:lnTo>
                <a:lnTo>
                  <a:pt x="246" y="20"/>
                </a:lnTo>
                <a:lnTo>
                  <a:pt x="235" y="30"/>
                </a:lnTo>
                <a:lnTo>
                  <a:pt x="222" y="40"/>
                </a:lnTo>
                <a:lnTo>
                  <a:pt x="197" y="56"/>
                </a:lnTo>
                <a:lnTo>
                  <a:pt x="190" y="62"/>
                </a:lnTo>
                <a:lnTo>
                  <a:pt x="184" y="69"/>
                </a:lnTo>
                <a:lnTo>
                  <a:pt x="177" y="76"/>
                </a:lnTo>
                <a:lnTo>
                  <a:pt x="172" y="83"/>
                </a:lnTo>
                <a:lnTo>
                  <a:pt x="169" y="88"/>
                </a:lnTo>
                <a:lnTo>
                  <a:pt x="167" y="92"/>
                </a:lnTo>
                <a:lnTo>
                  <a:pt x="167" y="97"/>
                </a:lnTo>
                <a:lnTo>
                  <a:pt x="164" y="102"/>
                </a:lnTo>
                <a:lnTo>
                  <a:pt x="159" y="106"/>
                </a:lnTo>
                <a:lnTo>
                  <a:pt x="155" y="111"/>
                </a:lnTo>
                <a:lnTo>
                  <a:pt x="154" y="113"/>
                </a:lnTo>
                <a:lnTo>
                  <a:pt x="154" y="117"/>
                </a:lnTo>
                <a:lnTo>
                  <a:pt x="152" y="120"/>
                </a:lnTo>
                <a:lnTo>
                  <a:pt x="152" y="121"/>
                </a:lnTo>
                <a:lnTo>
                  <a:pt x="150" y="122"/>
                </a:lnTo>
                <a:lnTo>
                  <a:pt x="147" y="123"/>
                </a:lnTo>
                <a:lnTo>
                  <a:pt x="141" y="122"/>
                </a:lnTo>
                <a:lnTo>
                  <a:pt x="135" y="121"/>
                </a:lnTo>
                <a:lnTo>
                  <a:pt x="121" y="115"/>
                </a:lnTo>
                <a:lnTo>
                  <a:pt x="116" y="113"/>
                </a:lnTo>
                <a:lnTo>
                  <a:pt x="114" y="113"/>
                </a:lnTo>
                <a:lnTo>
                  <a:pt x="108" y="116"/>
                </a:lnTo>
                <a:lnTo>
                  <a:pt x="101" y="117"/>
                </a:lnTo>
                <a:lnTo>
                  <a:pt x="96" y="118"/>
                </a:lnTo>
                <a:lnTo>
                  <a:pt x="91" y="118"/>
                </a:lnTo>
                <a:lnTo>
                  <a:pt x="80" y="116"/>
                </a:lnTo>
                <a:lnTo>
                  <a:pt x="68" y="112"/>
                </a:lnTo>
                <a:lnTo>
                  <a:pt x="65" y="110"/>
                </a:lnTo>
                <a:lnTo>
                  <a:pt x="64" y="108"/>
                </a:lnTo>
                <a:lnTo>
                  <a:pt x="58" y="107"/>
                </a:lnTo>
                <a:lnTo>
                  <a:pt x="53" y="108"/>
                </a:lnTo>
                <a:lnTo>
                  <a:pt x="48" y="112"/>
                </a:lnTo>
                <a:lnTo>
                  <a:pt x="35" y="120"/>
                </a:lnTo>
                <a:lnTo>
                  <a:pt x="30" y="123"/>
                </a:lnTo>
                <a:lnTo>
                  <a:pt x="25" y="126"/>
                </a:lnTo>
                <a:lnTo>
                  <a:pt x="25" y="142"/>
                </a:lnTo>
                <a:lnTo>
                  <a:pt x="25" y="151"/>
                </a:lnTo>
                <a:lnTo>
                  <a:pt x="24" y="153"/>
                </a:lnTo>
                <a:lnTo>
                  <a:pt x="23" y="155"/>
                </a:lnTo>
                <a:lnTo>
                  <a:pt x="15" y="155"/>
                </a:lnTo>
                <a:lnTo>
                  <a:pt x="10" y="155"/>
                </a:lnTo>
                <a:lnTo>
                  <a:pt x="9" y="156"/>
                </a:lnTo>
                <a:lnTo>
                  <a:pt x="8" y="158"/>
                </a:lnTo>
                <a:lnTo>
                  <a:pt x="8" y="166"/>
                </a:lnTo>
                <a:lnTo>
                  <a:pt x="8" y="178"/>
                </a:lnTo>
                <a:lnTo>
                  <a:pt x="9" y="198"/>
                </a:lnTo>
                <a:lnTo>
                  <a:pt x="8" y="207"/>
                </a:lnTo>
                <a:lnTo>
                  <a:pt x="6" y="216"/>
                </a:lnTo>
                <a:lnTo>
                  <a:pt x="4" y="221"/>
                </a:lnTo>
                <a:lnTo>
                  <a:pt x="3" y="222"/>
                </a:lnTo>
                <a:lnTo>
                  <a:pt x="0" y="222"/>
                </a:lnTo>
                <a:lnTo>
                  <a:pt x="0" y="232"/>
                </a:lnTo>
                <a:lnTo>
                  <a:pt x="11" y="234"/>
                </a:lnTo>
                <a:lnTo>
                  <a:pt x="23" y="234"/>
                </a:lnTo>
                <a:lnTo>
                  <a:pt x="34" y="234"/>
                </a:lnTo>
                <a:lnTo>
                  <a:pt x="45" y="234"/>
                </a:lnTo>
                <a:lnTo>
                  <a:pt x="114" y="241"/>
                </a:lnTo>
                <a:lnTo>
                  <a:pt x="120" y="231"/>
                </a:lnTo>
                <a:lnTo>
                  <a:pt x="125" y="219"/>
                </a:lnTo>
                <a:lnTo>
                  <a:pt x="129" y="208"/>
                </a:lnTo>
                <a:lnTo>
                  <a:pt x="134" y="198"/>
                </a:lnTo>
                <a:lnTo>
                  <a:pt x="135" y="198"/>
                </a:lnTo>
                <a:close/>
              </a:path>
            </a:pathLst>
          </a:custGeom>
          <a:solidFill>
            <a:srgbClr val="BFBFBF"/>
          </a:solidFill>
          <a:ln w="3175" cmpd="sng">
            <a:noFill/>
            <a:prstDash val="solid"/>
            <a:round/>
            <a:headEnd/>
            <a:tailEnd/>
          </a:ln>
        </p:spPr>
        <p:txBody>
          <a:bodyPr wrap="none" anchor="ctr"/>
          <a:lstStyle/>
          <a:p>
            <a:pPr algn="ctr"/>
            <a:endParaRPr 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p:cNvSpPr txBox="1"/>
          <p:nvPr/>
        </p:nvSpPr>
        <p:spPr>
          <a:xfrm>
            <a:off x="15768322" y="12098438"/>
            <a:ext cx="7550465" cy="307777"/>
          </a:xfrm>
          <a:prstGeom prst="rect">
            <a:avLst/>
          </a:prstGeom>
          <a:noFill/>
        </p:spPr>
        <p:txBody>
          <a:bodyPr wrap="none" rtlCol="0">
            <a:spAutoFit/>
          </a:bodyPr>
          <a:lstStyle/>
          <a:p>
            <a:r>
              <a:rPr lang="en-US" sz="1400" i="1" dirty="0" smtClean="0">
                <a:solidFill>
                  <a:schemeClr val="tx1">
                    <a:lumMod val="75000"/>
                    <a:lumOff val="25000"/>
                  </a:schemeClr>
                </a:solidFill>
                <a:latin typeface="Century Gothic" panose="020B0502020202020204" pitchFamily="34" charset="0"/>
              </a:rPr>
              <a:t>Source: California Hard-to-Count Index Interactive Map, California Complete Count </a:t>
            </a:r>
            <a:endParaRPr lang="en-US" i="1" dirty="0">
              <a:solidFill>
                <a:schemeClr val="tx1">
                  <a:lumMod val="75000"/>
                  <a:lumOff val="25000"/>
                </a:schemeClr>
              </a:solidFill>
              <a:latin typeface="Century Gothic" panose="020B0502020202020204"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0308" y="8686800"/>
            <a:ext cx="457200" cy="4572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0127" y="7924800"/>
            <a:ext cx="457200" cy="45720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3187" y="7545388"/>
            <a:ext cx="457200" cy="457200"/>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3387" y="6934200"/>
            <a:ext cx="457200" cy="457200"/>
          </a:xfrm>
          <a:prstGeom prst="rect">
            <a:avLst/>
          </a:prstGeom>
        </p:spPr>
      </p:pic>
    </p:spTree>
    <p:extLst>
      <p:ext uri="{BB962C8B-B14F-4D97-AF65-F5344CB8AC3E}">
        <p14:creationId xmlns:p14="http://schemas.microsoft.com/office/powerpoint/2010/main" val="326513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type xmlns="01f3d147-c451-4a41-a6fa-9d11c702ca21">PowerPoint Presentations</filetyp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E28C0DCFB2344AA15A65E34990474F" ma:contentTypeVersion="22" ma:contentTypeDescription="Create a new document." ma:contentTypeScope="" ma:versionID="7868f07d3235d894952afe1edfe98fc5">
  <xsd:schema xmlns:xsd="http://www.w3.org/2001/XMLSchema" xmlns:xs="http://www.w3.org/2001/XMLSchema" xmlns:p="http://schemas.microsoft.com/office/2006/metadata/properties" xmlns:ns2="01f3d147-c451-4a41-a6fa-9d11c702ca21" targetNamespace="http://schemas.microsoft.com/office/2006/metadata/properties" ma:root="true" ma:fieldsID="9dd8ec5f0fe144c933ea6d43eb5ac0d4" ns2:_="">
    <xsd:import namespace="01f3d147-c451-4a41-a6fa-9d11c702ca21"/>
    <xsd:element name="properties">
      <xsd:complexType>
        <xsd:sequence>
          <xsd:element name="documentManagement">
            <xsd:complexType>
              <xsd:all>
                <xsd:element ref="ns2: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f3d147-c451-4a41-a6fa-9d11c702ca21" elementFormDefault="qualified">
    <xsd:import namespace="http://schemas.microsoft.com/office/2006/documentManagement/types"/>
    <xsd:import namespace="http://schemas.microsoft.com/office/infopath/2007/PartnerControls"/>
    <xsd:element name="filetype" ma:index="4" nillable="true" ma:displayName="File Type" ma:format="Dropdown" ma:internalName="filetype" ma:readOnly="false">
      <xsd:simpleType>
        <xsd:restriction base="dms:Choice">
          <xsd:enumeration value="Logos and Seals"/>
          <xsd:enumeration value="Agendas"/>
          <xsd:enumeration value="Fonts and Design Elements"/>
          <xsd:enumeration value="PowerPoint Presentations"/>
          <xsd:enumeration value="Brochures"/>
          <xsd:enumeration value="Fliers and Fact Sheets"/>
          <xsd:enumeration value="Letterhead"/>
          <xsd:enumeration value="Envelopes"/>
          <xsd:enumeration value="Email Signatures"/>
          <xsd:enumeration value="Business Cards"/>
          <xsd:enumeration value="Certificates"/>
          <xsd:enumeration value="Branding Guidelines"/>
          <xsd:enumeration value="Examples"/>
          <xsd:enumeration value="Placer Clip Art"/>
          <xsd:enumeration value="Memos and Fax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AB3600-EA16-4342-B08C-4655432F2A6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01f3d147-c451-4a41-a6fa-9d11c702ca21"/>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F3113F34-150E-4D4E-9DFA-9D5F94DF7BBB}">
  <ds:schemaRefs>
    <ds:schemaRef ds:uri="http://schemas.microsoft.com/sharepoint/v3/contenttype/forms"/>
  </ds:schemaRefs>
</ds:datastoreItem>
</file>

<file path=customXml/itemProps3.xml><?xml version="1.0" encoding="utf-8"?>
<ds:datastoreItem xmlns:ds="http://schemas.openxmlformats.org/officeDocument/2006/customXml" ds:itemID="{25744A5F-9973-4596-9093-4D477EC86E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f3d147-c451-4a41-a6fa-9d11c702c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3561</TotalTime>
  <Words>2456</Words>
  <Application>Microsoft Office PowerPoint</Application>
  <PresentationFormat>Custom</PresentationFormat>
  <Paragraphs>346</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Verdana</vt:lpstr>
      <vt:lpstr>Office Theme</vt:lpstr>
      <vt:lpstr>PowerPoint Presentation</vt:lpstr>
      <vt:lpstr>Agenda</vt:lpstr>
      <vt:lpstr>What is it?</vt:lpstr>
      <vt:lpstr>What’s at stake?</vt:lpstr>
      <vt:lpstr>What’s at stake? </vt:lpstr>
      <vt:lpstr>What do we know?</vt:lpstr>
      <vt:lpstr>What drives an undercount?  </vt:lpstr>
      <vt:lpstr>Where will we focus?</vt:lpstr>
      <vt:lpstr>Where else will we focus?</vt:lpstr>
      <vt:lpstr>How much funding is available?  </vt:lpstr>
      <vt:lpstr>Who’s involved?</vt:lpstr>
      <vt:lpstr>What will we do?</vt:lpstr>
      <vt:lpstr>What comes next?</vt:lpstr>
      <vt:lpstr>PowerPoint Presentation</vt:lpstr>
      <vt:lpstr>Want to get involved?</vt:lpstr>
      <vt:lpstr>Want to learn more?</vt:lpstr>
    </vt:vector>
  </TitlesOfParts>
  <Company>Placer County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16:9 Format (BOS) PowerPoint presentation for power users</dc:title>
  <dc:creator>Mirinda Glick</dc:creator>
  <cp:lastModifiedBy>Raul Martinez</cp:lastModifiedBy>
  <cp:revision>324</cp:revision>
  <cp:lastPrinted>2019-09-04T20:26:27Z</cp:lastPrinted>
  <dcterms:created xsi:type="dcterms:W3CDTF">2015-10-30T22:27:13Z</dcterms:created>
  <dcterms:modified xsi:type="dcterms:W3CDTF">2019-10-09T19:13:43Z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0x0101001FE28C0DCFB2344AA15A65E34990474F</vt:lpwstr>
  </property>
</Properties>
</file>