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256" r:id="rId5"/>
    <p:sldId id="380" r:id="rId6"/>
    <p:sldId id="295" r:id="rId7"/>
    <p:sldId id="378" r:id="rId8"/>
    <p:sldId id="367" r:id="rId9"/>
    <p:sldId id="368" r:id="rId10"/>
    <p:sldId id="365" r:id="rId11"/>
    <p:sldId id="370" r:id="rId12"/>
    <p:sldId id="371" r:id="rId13"/>
    <p:sldId id="373" r:id="rId14"/>
    <p:sldId id="374" r:id="rId15"/>
    <p:sldId id="375" r:id="rId16"/>
    <p:sldId id="376" r:id="rId17"/>
    <p:sldId id="381" r:id="rId18"/>
    <p:sldId id="379" r:id="rId19"/>
    <p:sldId id="377" r:id="rId20"/>
  </p:sldIdLst>
  <p:sldSz cx="24387175" cy="13716000"/>
  <p:notesSz cx="7010400" cy="9296400"/>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C1A"/>
    <a:srgbClr val="003CA5"/>
    <a:srgbClr val="D8D1CA"/>
    <a:srgbClr val="CF4600"/>
    <a:srgbClr val="0075C9"/>
    <a:srgbClr val="646464"/>
    <a:srgbClr val="BFBFBF"/>
    <a:srgbClr val="FF1E19"/>
    <a:srgbClr val="CCCC14"/>
    <a:srgbClr val="FF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40" autoAdjust="0"/>
    <p:restoredTop sz="74453" autoAdjust="0"/>
  </p:normalViewPr>
  <p:slideViewPr>
    <p:cSldViewPr>
      <p:cViewPr varScale="1">
        <p:scale>
          <a:sx n="42" d="100"/>
          <a:sy n="42" d="100"/>
        </p:scale>
        <p:origin x="2022" y="60"/>
      </p:cViewPr>
      <p:guideLst>
        <p:guide orient="horz" pos="4320"/>
        <p:guide pos="7681"/>
      </p:guideLst>
    </p:cSldViewPr>
  </p:slideViewPr>
  <p:notesTextViewPr>
    <p:cViewPr>
      <p:scale>
        <a:sx n="125" d="100"/>
        <a:sy n="125" d="100"/>
      </p:scale>
      <p:origin x="0" y="0"/>
    </p:cViewPr>
  </p:notesTextViewPr>
  <p:notesViewPr>
    <p:cSldViewPr>
      <p:cViewPr varScale="1">
        <p:scale>
          <a:sx n="87" d="100"/>
          <a:sy n="87" d="100"/>
        </p:scale>
        <p:origin x="29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4102928-44B8-4156-8F9E-0C19555147CA}" type="datetimeFigureOut">
              <a:rPr lang="en-US" smtClean="0"/>
              <a:t>10/9/2019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6CF6DB7-9D16-4334-9787-02D9E4B709E7}" type="slidenum">
              <a:rPr lang="en-US" smtClean="0"/>
              <a:t>‹#›</a:t>
            </a:fld>
            <a:endParaRPr lang="en-US"/>
          </a:p>
        </p:txBody>
      </p:sp>
    </p:spTree>
    <p:extLst>
      <p:ext uri="{BB962C8B-B14F-4D97-AF65-F5344CB8AC3E}">
        <p14:creationId xmlns:p14="http://schemas.microsoft.com/office/powerpoint/2010/main" val="4249042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864624-D5D9-4173-9DEF-0C122859D640}" type="datetimeFigureOut">
              <a:rPr lang="en-US" smtClean="0"/>
              <a:t>10/9/2019</a:t>
            </a:fld>
            <a:endParaRPr lang="en-US"/>
          </a:p>
        </p:txBody>
      </p:sp>
      <p:sp>
        <p:nvSpPr>
          <p:cNvPr id="4" name="Slide Image Placeholder 3"/>
          <p:cNvSpPr>
            <a:spLocks noGrp="1" noRot="1" noChangeAspect="1"/>
          </p:cNvSpPr>
          <p:nvPr>
            <p:ph type="sldImg" idx="2"/>
          </p:nvPr>
        </p:nvSpPr>
        <p:spPr>
          <a:xfrm>
            <a:off x="715963" y="1162050"/>
            <a:ext cx="5578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F02424-F0F9-49EC-9B26-AAC384003C91}" type="slidenum">
              <a:rPr lang="en-US" smtClean="0"/>
              <a:t>‹#›</a:t>
            </a:fld>
            <a:endParaRPr lang="en-US"/>
          </a:p>
        </p:txBody>
      </p:sp>
    </p:spTree>
    <p:extLst>
      <p:ext uri="{BB962C8B-B14F-4D97-AF65-F5344CB8AC3E}">
        <p14:creationId xmlns:p14="http://schemas.microsoft.com/office/powerpoint/2010/main" val="376170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dirty="0" smtClean="0"/>
              <a:t>Gracias por reservar un espacio en su agenda para permitirnos participar con usted sobre el Censo 2020.</a:t>
            </a:r>
            <a:endParaRPr lang="en-US" baseline="0" dirty="0" smtClean="0"/>
          </a:p>
          <a:p>
            <a:endParaRPr lang="en-US" baseline="0" dirty="0" smtClean="0"/>
          </a:p>
          <a:p>
            <a:r>
              <a:rPr lang="es-ES" sz="1200" b="0" i="0" kern="1200" dirty="0" smtClean="0">
                <a:solidFill>
                  <a:schemeClr val="tx1"/>
                </a:solidFill>
                <a:effectLst/>
                <a:latin typeface="+mn-lt"/>
                <a:ea typeface="+mn-ea"/>
                <a:cs typeface="+mn-cs"/>
              </a:rPr>
              <a:t>Al principio, quiero revisar nuestros objetivos. Luego volveremos a ellos para ver qué tan bien los logramos.</a:t>
            </a:r>
            <a:endParaRPr lang="en-US" baseline="0" dirty="0" smtClean="0"/>
          </a:p>
          <a:p>
            <a:r>
              <a:rPr lang="es-ES" dirty="0" smtClean="0"/>
              <a:t/>
            </a:r>
            <a:br>
              <a:rPr lang="es-ES" dirty="0" smtClean="0"/>
            </a:br>
            <a:r>
              <a:rPr lang="es-ES" sz="1200" b="0" i="0" kern="1200" dirty="0" smtClean="0">
                <a:solidFill>
                  <a:schemeClr val="tx1"/>
                </a:solidFill>
                <a:effectLst/>
                <a:latin typeface="+mn-lt"/>
                <a:ea typeface="+mn-ea"/>
                <a:cs typeface="+mn-cs"/>
              </a:rPr>
              <a:t>Sin nada más, esperamos que salgan de aquí</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dirty="0" smtClean="0"/>
              <a:t>Más informados acerca del censo y su importancia</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Más familiarizados </a:t>
            </a:r>
            <a:r>
              <a:rPr lang="es-ES" dirty="0" smtClean="0"/>
              <a:t>acerca del </a:t>
            </a:r>
            <a:r>
              <a:rPr lang="es-ES" sz="1200" b="0" i="0" kern="1200" dirty="0" smtClean="0">
                <a:solidFill>
                  <a:schemeClr val="tx1"/>
                </a:solidFill>
                <a:effectLst/>
                <a:latin typeface="+mn-lt"/>
                <a:ea typeface="+mn-ea"/>
                <a:cs typeface="+mn-cs"/>
              </a:rPr>
              <a:t>censo y con la capacidad de responder algunas de las preguntas que la gente pueda tener</a:t>
            </a:r>
            <a:r>
              <a:rPr lang="en-US" baseline="0" dirty="0" smtClean="0"/>
              <a:t>; </a:t>
            </a:r>
            <a:r>
              <a:rPr lang="es-ES" dirty="0" smtClean="0"/>
              <a:t>y</a:t>
            </a:r>
            <a:r>
              <a:rPr lang="en-US" baseline="0" dirty="0" smtClean="0"/>
              <a: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dirty="0" smtClean="0"/>
              <a:t>Con más posibilidades de correr la voz, alentando a participar a las personas en su entorno</a:t>
            </a:r>
            <a:r>
              <a:rPr lang="en-US" baseline="0" dirty="0" smtClean="0"/>
              <a:t>.</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a:t>
            </a:fld>
            <a:endParaRPr lang="en-US"/>
          </a:p>
        </p:txBody>
      </p:sp>
    </p:spTree>
    <p:extLst>
      <p:ext uri="{BB962C8B-B14F-4D97-AF65-F5344CB8AC3E}">
        <p14:creationId xmlns:p14="http://schemas.microsoft.com/office/powerpoint/2010/main" val="3650500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Ahora que hemos hablado de algunas de las comunidades en el condado de Placer con más difíciles conteos, ¿cuánto, en términos de recursos financieros, estamos aportando?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endParaRPr lang="en-US" baseline="0" dirty="0" smtClean="0"/>
          </a:p>
          <a:p>
            <a:r>
              <a:rPr lang="es-ES" sz="1200" b="0" i="0" kern="1200" dirty="0" smtClean="0">
                <a:solidFill>
                  <a:schemeClr val="tx1"/>
                </a:solidFill>
                <a:effectLst/>
                <a:latin typeface="+mn-lt"/>
                <a:ea typeface="+mn-ea"/>
                <a:cs typeface="+mn-cs"/>
              </a:rPr>
              <a:t>El Condado de Placer, a través de fondos del Estado, y Placer </a:t>
            </a:r>
            <a:r>
              <a:rPr lang="es-ES" sz="1200" b="0" i="0" kern="1200" dirty="0" err="1" smtClean="0">
                <a:solidFill>
                  <a:schemeClr val="tx1"/>
                </a:solidFill>
                <a:effectLst/>
                <a:latin typeface="+mn-lt"/>
                <a:ea typeface="+mn-ea"/>
                <a:cs typeface="+mn-cs"/>
              </a:rPr>
              <a:t>Community</a:t>
            </a:r>
            <a:r>
              <a:rPr lang="es-ES" sz="1200" b="0" i="0" kern="1200" dirty="0" smtClean="0">
                <a:solidFill>
                  <a:schemeClr val="tx1"/>
                </a:solidFill>
                <a:effectLst/>
                <a:latin typeface="+mn-lt"/>
                <a:ea typeface="+mn-ea"/>
                <a:cs typeface="+mn-cs"/>
              </a:rPr>
              <a:t> </a:t>
            </a:r>
            <a:r>
              <a:rPr lang="es-ES" sz="1200" b="0" i="0" kern="1200" dirty="0" err="1" smtClean="0">
                <a:solidFill>
                  <a:schemeClr val="tx1"/>
                </a:solidFill>
                <a:effectLst/>
                <a:latin typeface="+mn-lt"/>
                <a:ea typeface="+mn-ea"/>
                <a:cs typeface="+mn-cs"/>
              </a:rPr>
              <a:t>Foundation</a:t>
            </a:r>
            <a:r>
              <a:rPr lang="es-ES" sz="1200" b="0" i="0" kern="1200" dirty="0" smtClean="0">
                <a:solidFill>
                  <a:schemeClr val="tx1"/>
                </a:solidFill>
                <a:effectLst/>
                <a:latin typeface="+mn-lt"/>
                <a:ea typeface="+mn-ea"/>
                <a:cs typeface="+mn-cs"/>
              </a:rPr>
              <a:t>, a través de fondos de una organización comunitaria administrativa regional, están agrupando y alineando sus fondos para un máximo impacto.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endParaRPr lang="en-US" baseline="0" dirty="0" smtClean="0"/>
          </a:p>
          <a:p>
            <a:r>
              <a:rPr lang="es-ES" dirty="0" smtClean="0"/>
              <a:t>Estos dólares no deben usarse para suplantar los esfuerzos del gobierno federal.</a:t>
            </a:r>
          </a:p>
          <a:p>
            <a:endParaRPr lang="en-US" baseline="0" dirty="0" smtClean="0"/>
          </a:p>
          <a:p>
            <a:r>
              <a:rPr lang="es-ES" dirty="0" smtClean="0"/>
              <a:t>Más bien, se están utilizando para alentar a Placer</a:t>
            </a:r>
            <a:r>
              <a:rPr lang="en-US" baseline="0" dirty="0" smtClean="0"/>
              <a:t>—</a:t>
            </a:r>
            <a:r>
              <a:rPr lang="es-ES" dirty="0" smtClean="0"/>
              <a:t>particularmente a aquellos que viven en comunidades difíciles de contar</a:t>
            </a:r>
            <a:r>
              <a:rPr lang="en-US" baseline="0" dirty="0" smtClean="0"/>
              <a:t>—</a:t>
            </a:r>
            <a:r>
              <a:rPr lang="es-ES" dirty="0" smtClean="0"/>
              <a:t>a completar el censo.</a:t>
            </a:r>
            <a:r>
              <a:rPr lang="en-US" baseline="0" dirty="0" smtClean="0"/>
              <a:t> [</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10</a:t>
            </a:fld>
            <a:endParaRPr lang="en-US"/>
          </a:p>
        </p:txBody>
      </p:sp>
    </p:spTree>
    <p:extLst>
      <p:ext uri="{BB962C8B-B14F-4D97-AF65-F5344CB8AC3E}">
        <p14:creationId xmlns:p14="http://schemas.microsoft.com/office/powerpoint/2010/main" val="182514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Quiénes</a:t>
            </a:r>
            <a:r>
              <a:rPr lang="en-US" dirty="0" smtClean="0"/>
              <a:t> </a:t>
            </a:r>
            <a:r>
              <a:rPr lang="en-US" dirty="0" err="1" smtClean="0"/>
              <a:t>están</a:t>
            </a:r>
            <a:r>
              <a:rPr lang="en-US" dirty="0" smtClean="0"/>
              <a:t> </a:t>
            </a:r>
            <a:r>
              <a:rPr lang="en-US" dirty="0" err="1" smtClean="0"/>
              <a:t>involucrado</a:t>
            </a:r>
            <a:r>
              <a:rPr lang="en-US" dirty="0" smtClean="0"/>
              <a:t>?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endParaRPr lang="en-US" dirty="0" smtClean="0"/>
          </a:p>
          <a:p>
            <a:r>
              <a:rPr lang="es-ES" sz="1200" b="0" i="0" kern="1200" dirty="0" smtClean="0">
                <a:solidFill>
                  <a:schemeClr val="tx1"/>
                </a:solidFill>
                <a:effectLst/>
                <a:latin typeface="+mn-lt"/>
                <a:ea typeface="+mn-ea"/>
                <a:cs typeface="+mn-cs"/>
              </a:rPr>
              <a:t>Varios de nosotros hemos trabajado en conjunto para formar Placer </a:t>
            </a:r>
            <a:r>
              <a:rPr lang="es-ES" sz="1200" b="0" i="0" kern="1200" dirty="0" err="1" smtClean="0">
                <a:solidFill>
                  <a:schemeClr val="tx1"/>
                </a:solidFill>
                <a:effectLst/>
                <a:latin typeface="+mn-lt"/>
                <a:ea typeface="+mn-ea"/>
                <a:cs typeface="+mn-cs"/>
              </a:rPr>
              <a:t>Counts</a:t>
            </a:r>
            <a:r>
              <a:rPr lang="es-ES" sz="1200" b="0" i="0" kern="1200" dirty="0" smtClean="0">
                <a:solidFill>
                  <a:schemeClr val="tx1"/>
                </a:solidFill>
                <a:effectLst/>
                <a:latin typeface="+mn-lt"/>
                <a:ea typeface="+mn-ea"/>
                <a:cs typeface="+mn-cs"/>
              </a:rPr>
              <a:t>, una coalición a lo largo del condado de organizaciones comunitarias, gobiernos locales y otras partes interesadas que están comprometidas a garantizar un censo pleno y completo.</a:t>
            </a:r>
            <a:endParaRPr lang="en-US" baseline="0" dirty="0" smtClean="0"/>
          </a:p>
          <a:p>
            <a:endParaRPr lang="en-US" baseline="0" dirty="0" smtClean="0"/>
          </a:p>
          <a:p>
            <a:r>
              <a:rPr lang="es-ES" dirty="0" smtClean="0"/>
              <a:t>Estamos en el negocio de crear un entorno positivo al educar y alcanzar a las comunidades que probablemente experimenten un </a:t>
            </a:r>
            <a:r>
              <a:rPr lang="es-ES" dirty="0" err="1" smtClean="0"/>
              <a:t>subconteo</a:t>
            </a:r>
            <a:r>
              <a:rPr lang="es-ES" dirty="0" smtClean="0"/>
              <a:t>.</a:t>
            </a:r>
          </a:p>
          <a:p>
            <a:endParaRPr lang="en-US" baseline="0" dirty="0" smtClean="0"/>
          </a:p>
          <a:p>
            <a:r>
              <a:rPr lang="es-ES" dirty="0" smtClean="0"/>
              <a:t>Si bien tenemos algunos socios interesados</a:t>
            </a:r>
            <a:r>
              <a:rPr lang="en-US" baseline="0" dirty="0" smtClean="0"/>
              <a:t>—</a:t>
            </a:r>
            <a:r>
              <a:rPr lang="es-ES" dirty="0" smtClean="0"/>
              <a:t>Placer </a:t>
            </a:r>
            <a:r>
              <a:rPr lang="es-ES" dirty="0" err="1" smtClean="0"/>
              <a:t>Community</a:t>
            </a:r>
            <a:r>
              <a:rPr lang="es-ES" dirty="0" smtClean="0"/>
              <a:t> </a:t>
            </a:r>
            <a:r>
              <a:rPr lang="es-ES" dirty="0" err="1" smtClean="0"/>
              <a:t>Foundation</a:t>
            </a:r>
            <a:r>
              <a:rPr lang="es-ES" dirty="0" smtClean="0"/>
              <a:t>, Placer </a:t>
            </a:r>
            <a:r>
              <a:rPr lang="es-ES" dirty="0" err="1" smtClean="0"/>
              <a:t>Collaborative</a:t>
            </a:r>
            <a:r>
              <a:rPr lang="es-ES" dirty="0" smtClean="0"/>
              <a:t> Network, </a:t>
            </a:r>
            <a:r>
              <a:rPr lang="es-ES" dirty="0" err="1" smtClean="0"/>
              <a:t>First</a:t>
            </a:r>
            <a:r>
              <a:rPr lang="es-ES" dirty="0" smtClean="0"/>
              <a:t> Placer, la Agencia de Recursos para el Desarrollo de la Comunidad, Servicios Humanos y de Salud, la Biblioteca del Condado de Placer</a:t>
            </a:r>
            <a:r>
              <a:rPr lang="en-US" baseline="0" dirty="0" smtClean="0"/>
              <a:t>—</a:t>
            </a:r>
            <a:r>
              <a:rPr lang="es-ES" dirty="0" smtClean="0"/>
              <a:t>queremos ampliar nuestro alcance para incluir a los siguientes sectores.</a:t>
            </a:r>
            <a:r>
              <a:rPr lang="en-US" baseline="0" dirty="0" smtClean="0"/>
              <a:t> [</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endParaRPr lang="en-US" baseline="0" dirty="0" smtClean="0"/>
          </a:p>
          <a:p>
            <a:r>
              <a:rPr lang="es-ES" sz="1200" b="0" i="0" kern="1200" dirty="0" smtClean="0">
                <a:solidFill>
                  <a:schemeClr val="tx1"/>
                </a:solidFill>
                <a:effectLst/>
                <a:latin typeface="+mn-lt"/>
                <a:ea typeface="+mn-ea"/>
                <a:cs typeface="+mn-cs"/>
              </a:rPr>
              <a:t>Estos incluyen negocios, vivienda, personas mayores, la comunidad religiosa, seguridad pública y más.</a:t>
            </a:r>
            <a:endParaRPr lang="en-US" dirty="0" smtClean="0"/>
          </a:p>
          <a:p>
            <a:endParaRPr lang="en-US" dirty="0" smtClean="0"/>
          </a:p>
          <a:p>
            <a:r>
              <a:rPr lang="es-ES" sz="1200" b="0" i="0" kern="1200" dirty="0" smtClean="0">
                <a:solidFill>
                  <a:schemeClr val="tx1"/>
                </a:solidFill>
                <a:effectLst/>
                <a:latin typeface="+mn-lt"/>
                <a:ea typeface="+mn-ea"/>
                <a:cs typeface="+mn-cs"/>
              </a:rPr>
              <a:t>¿Qué motiva nuestro trabajo? Nosotros creemos que:</a:t>
            </a:r>
          </a:p>
          <a:p>
            <a:endParaRPr lang="en-US" baseline="0" dirty="0" smtClean="0"/>
          </a:p>
          <a:p>
            <a:pPr marL="171450" indent="-171450">
              <a:buFont typeface="Arial" panose="020B0604020202020204" pitchFamily="34" charset="0"/>
              <a:buChar char="•"/>
            </a:pPr>
            <a:r>
              <a:rPr lang="es-ES" dirty="0" smtClean="0"/>
              <a:t>Placer se beneficia más cuando el censo cuenta a todos</a:t>
            </a:r>
          </a:p>
          <a:p>
            <a:pPr marL="171450" indent="-171450">
              <a:buFont typeface="Arial" panose="020B0604020202020204" pitchFamily="34" charset="0"/>
              <a:buChar char="•"/>
            </a:pPr>
            <a:r>
              <a:rPr lang="es-ES" dirty="0" smtClean="0"/>
              <a:t>El alcance inteligente depende de los datos y de las mejores prácticas</a:t>
            </a:r>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Las capacidades existentes proporcionan la base para llegar a las comunidades </a:t>
            </a:r>
            <a:r>
              <a:rPr lang="es-ES" sz="1200" b="0" i="0" kern="1200" dirty="0" err="1" smtClean="0">
                <a:solidFill>
                  <a:schemeClr val="tx1"/>
                </a:solidFill>
                <a:effectLst/>
                <a:latin typeface="+mn-lt"/>
                <a:ea typeface="+mn-ea"/>
                <a:cs typeface="+mn-cs"/>
              </a:rPr>
              <a:t>subcontadas</a:t>
            </a:r>
            <a:endParaRPr lang="es-ES"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Placer merece su justa parte de los recursos federales al alentar la participación plena</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11</a:t>
            </a:fld>
            <a:endParaRPr lang="en-US"/>
          </a:p>
        </p:txBody>
      </p:sp>
    </p:spTree>
    <p:extLst>
      <p:ext uri="{BB962C8B-B14F-4D97-AF65-F5344CB8AC3E}">
        <p14:creationId xmlns:p14="http://schemas.microsoft.com/office/powerpoint/2010/main" val="27082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¿Entonces, qué vamos a hacer? Para alentar la participación en comunidades difíciles de contar, Placer </a:t>
            </a:r>
            <a:r>
              <a:rPr lang="es-ES" dirty="0" err="1" smtClean="0"/>
              <a:t>Counts</a:t>
            </a:r>
            <a:r>
              <a:rPr lang="en-US" dirty="0" smtClean="0"/>
              <a:t>: [</a:t>
            </a:r>
            <a:r>
              <a:rPr lang="es-ES" dirty="0" smtClean="0"/>
              <a:t>dos clics</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kern="1200" dirty="0" smtClean="0">
                <a:solidFill>
                  <a:schemeClr val="tx1"/>
                </a:solidFill>
                <a:effectLst/>
                <a:latin typeface="+mn-lt"/>
                <a:ea typeface="+mn-ea"/>
                <a:cs typeface="+mn-cs"/>
              </a:rPr>
              <a:t>Participará en actividades de alcance directo (banca telefónica y sondeo) con personas que viven en comunidades donde la probabilidad de no obtener respuesta es mucho mayor que el nivel medio estatal. </a:t>
            </a:r>
            <a:r>
              <a:rPr lang="en-US" baseline="0" dirty="0" smtClean="0"/>
              <a:t>[</a:t>
            </a:r>
            <a:r>
              <a:rPr lang="es-ES" dirty="0" smtClean="0"/>
              <a:t>hacer clic</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Estratégicamente, situará centros de asistencia para dudas (y quioscos) en instalaciones (bibliotecas, escuelas, centros comunitarios, etc.) que sean accesibles para quienes viven en comunidades históricamente contadas de menos. Estos son lugares para compartir información, responder preguntas y potencialmente colocar computadoras donde los residentes pueden completar el formulario en línea.</a:t>
            </a:r>
            <a:r>
              <a:rPr lang="en-US" baseline="0" dirty="0" smtClean="0"/>
              <a:t> [</a:t>
            </a:r>
            <a:r>
              <a:rPr lang="es-ES" dirty="0" smtClean="0"/>
              <a:t>hacer clic</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Creará un centro de asistencia móvil a través de la biblioteca móvil del Condado de Placer. </a:t>
            </a:r>
            <a:r>
              <a:rPr lang="en-US" baseline="0" dirty="0" smtClean="0"/>
              <a:t>[</a:t>
            </a:r>
            <a:r>
              <a:rPr lang="es-ES" dirty="0" smtClean="0"/>
              <a:t>hacer clic</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Otorgará mini becas a organizaciones comunitarias para que puedan promover el censo entre quienes viven en áreas donde un conteo insuficiente sea más posible que suceda,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Capacitará a organizaciones y voluntarios interesados ​​en promover el mensaje de Placer </a:t>
            </a:r>
            <a:r>
              <a:rPr lang="es-ES" dirty="0" err="1" smtClean="0"/>
              <a:t>Counts</a:t>
            </a:r>
            <a:r>
              <a:rPr lang="es-ES" dirty="0" smtClean="0"/>
              <a:t>. </a:t>
            </a:r>
            <a:r>
              <a:rPr lang="en-US" baseline="0" dirty="0" smtClean="0"/>
              <a:t>[</a:t>
            </a:r>
            <a:r>
              <a:rPr lang="es-ES" dirty="0" smtClean="0"/>
              <a:t>hacer clic</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Mantendrá un sitio web donde las personas puedan conocer más e involucrarse, ya sea a través de donaciones, voluntariado o ambos.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smtClean="0"/>
              <a:t>Usará el sitio web como una plataforma para compartir historias reconocibles y positivas sobre el censo a través de socios y líderes. </a:t>
            </a:r>
            <a:r>
              <a:rPr lang="en-US" baseline="0" dirty="0" smtClean="0"/>
              <a:t>[</a:t>
            </a:r>
            <a:r>
              <a:rPr lang="es-ES" dirty="0" smtClean="0"/>
              <a:t>hacer clic</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12</a:t>
            </a:fld>
            <a:endParaRPr lang="en-US"/>
          </a:p>
        </p:txBody>
      </p:sp>
    </p:spTree>
    <p:extLst>
      <p:ext uri="{BB962C8B-B14F-4D97-AF65-F5344CB8AC3E}">
        <p14:creationId xmlns:p14="http://schemas.microsoft.com/office/powerpoint/2010/main" val="79723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¿Que sigue después? Hay trabajo por hacer. </a:t>
            </a:r>
            <a:r>
              <a:rPr lang="en-US"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dirty="0" smtClean="0"/>
              <a:t>]</a:t>
            </a:r>
          </a:p>
          <a:p>
            <a:endParaRPr lang="en-US" dirty="0" smtClean="0"/>
          </a:p>
          <a:p>
            <a:pPr marL="171450" indent="-171450">
              <a:buFont typeface="Arial" panose="020B0604020202020204" pitchFamily="34" charset="0"/>
              <a:buChar char="•"/>
            </a:pPr>
            <a:r>
              <a:rPr lang="es-ES" dirty="0" smtClean="0"/>
              <a:t>En los próximos dos meses, solicitaremos los servicios profesionales de organizaciones, particularmente aquellas con la capacidad de participar en actividades de banca telefónica y sondeos</a:t>
            </a:r>
            <a:r>
              <a:rPr lang="en-US" baseline="0" dirty="0" smtClean="0"/>
              <a:t>. [</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dirty="0" smtClean="0"/>
              <a:t>Comenzaremos a reclutar y capacitar socios en varios foros. Por ejemplo, hay una reunión de Placer </a:t>
            </a:r>
            <a:r>
              <a:rPr lang="es-ES" dirty="0" err="1" smtClean="0"/>
              <a:t>Collaborative</a:t>
            </a:r>
            <a:r>
              <a:rPr lang="es-ES" dirty="0" smtClean="0"/>
              <a:t> Network el 24 de octubre en donde promoveremos Placer </a:t>
            </a:r>
            <a:r>
              <a:rPr lang="es-ES" dirty="0" err="1" smtClean="0"/>
              <a:t>Counts</a:t>
            </a:r>
            <a:r>
              <a:rPr lang="es-ES" dirty="0" smtClean="0"/>
              <a:t>.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El alcance comunitario y la educación</a:t>
            </a:r>
            <a:r>
              <a:rPr lang="en-US" baseline="0" dirty="0" smtClean="0"/>
              <a:t>—</a:t>
            </a:r>
            <a:r>
              <a:rPr lang="es-ES" sz="1200" b="0" i="0" kern="1200" dirty="0" smtClean="0">
                <a:solidFill>
                  <a:schemeClr val="tx1"/>
                </a:solidFill>
                <a:effectLst/>
                <a:latin typeface="+mn-lt"/>
                <a:ea typeface="+mn-ea"/>
                <a:cs typeface="+mn-cs"/>
              </a:rPr>
              <a:t>tanto de Placer como los impulsados ​​por el estado</a:t>
            </a:r>
            <a:r>
              <a:rPr lang="en-US" baseline="0" dirty="0" smtClean="0"/>
              <a:t>—</a:t>
            </a:r>
            <a:r>
              <a:rPr lang="es-ES" sz="1200" b="0" i="0" kern="1200" dirty="0" smtClean="0">
                <a:solidFill>
                  <a:schemeClr val="tx1"/>
                </a:solidFill>
                <a:effectLst/>
                <a:latin typeface="+mn-lt"/>
                <a:ea typeface="+mn-ea"/>
                <a:cs typeface="+mn-cs"/>
              </a:rPr>
              <a:t>tomarán fuerza en el invierno y continuarán durante la primavera. Esto tendrá varias formas: banca telefónica; sondeo estratégico; alcance general; mensajes al aire, en la radio, las redes sociales, en forma impresa; y más.</a:t>
            </a:r>
            <a:r>
              <a:rPr lang="en-US" baseline="0" dirty="0" smtClean="0"/>
              <a:t> [</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En marzo, todos en esta sala recibirán una postal por correo indicando que ya es hora de completar el Censo. Por favor, háganlo. El 1o de abril del 2020 es el Día Oficial del Censo</a:t>
            </a:r>
            <a:r>
              <a:rPr lang="en-US" baseline="0" dirty="0" smtClean="0"/>
              <a:t>. [</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dirty="0" smtClean="0"/>
              <a:t>Aquellos que no completen el formulario, podrían ser contactados por el personal del Censo de los Estados Unidos, a partir de mayo.</a:t>
            </a:r>
          </a:p>
          <a:p>
            <a:pPr marL="171450" indent="-171450">
              <a:buFont typeface="Arial" panose="020B0604020202020204" pitchFamily="34" charset="0"/>
              <a:buChar char="•"/>
            </a:pPr>
            <a:endParaRPr lang="es-ES"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Este es el resumen del censo</a:t>
            </a:r>
            <a:r>
              <a:rPr lang="es-ES" sz="1200" b="0" i="0" kern="1200" baseline="0" dirty="0" smtClean="0">
                <a:solidFill>
                  <a:schemeClr val="tx1"/>
                </a:solidFill>
                <a:effectLst/>
                <a:latin typeface="+mn-lt"/>
                <a:ea typeface="+mn-ea"/>
                <a:cs typeface="+mn-cs"/>
              </a:rPr>
              <a:t> – </a:t>
            </a:r>
            <a:r>
              <a:rPr lang="es-ES" sz="1200" b="0" i="0" kern="1200" dirty="0" smtClean="0">
                <a:solidFill>
                  <a:schemeClr val="tx1"/>
                </a:solidFill>
                <a:effectLst/>
                <a:latin typeface="+mn-lt"/>
                <a:ea typeface="+mn-ea"/>
                <a:cs typeface="+mn-cs"/>
              </a:rPr>
              <a:t>espero que haya respondido algunas de las dudas que tengan. Probablemente tengan otras. Eso es una cosa buena. Queremos que se esperen con esas preguntas por ahora.</a:t>
            </a:r>
            <a:r>
              <a:rPr lang="es-ES" sz="1200" b="0" i="0" kern="1200" baseline="0" dirty="0" smtClean="0">
                <a:solidFill>
                  <a:schemeClr val="tx1"/>
                </a:solidFill>
                <a:effectLst/>
                <a:latin typeface="+mn-lt"/>
                <a:ea typeface="+mn-ea"/>
                <a:cs typeface="+mn-cs"/>
              </a:rPr>
              <a:t>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13</a:t>
            </a:fld>
            <a:endParaRPr lang="en-US"/>
          </a:p>
        </p:txBody>
      </p:sp>
    </p:spTree>
    <p:extLst>
      <p:ext uri="{BB962C8B-B14F-4D97-AF65-F5344CB8AC3E}">
        <p14:creationId xmlns:p14="http://schemas.microsoft.com/office/powerpoint/2010/main" val="4256467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s-ES" dirty="0" smtClean="0"/>
              <a:t>CHECAR EL TIEMPO</a:t>
            </a:r>
            <a:r>
              <a:rPr lang="en-US" dirty="0" smtClean="0"/>
              <a:t>]</a:t>
            </a:r>
            <a:r>
              <a:rPr lang="en-US" baseline="0" dirty="0" smtClean="0"/>
              <a:t> </a:t>
            </a:r>
          </a:p>
          <a:p>
            <a:endParaRPr lang="en-US" baseline="0" dirty="0" smtClean="0"/>
          </a:p>
          <a:p>
            <a:r>
              <a:rPr lang="es-ES" sz="1200" b="0" i="0" kern="1200" dirty="0" smtClean="0">
                <a:solidFill>
                  <a:schemeClr val="tx1"/>
                </a:solidFill>
                <a:effectLst/>
                <a:latin typeface="+mn-lt"/>
                <a:ea typeface="+mn-ea"/>
                <a:cs typeface="+mn-cs"/>
              </a:rPr>
              <a:t>Ahora que tienen más información sobre el censo y por qué es importante, queremos ponerlos a trabajar para que</a:t>
            </a:r>
            <a:r>
              <a:rPr lang="en-US" baseline="0" dirty="0" smtClean="0"/>
              <a:t>…</a:t>
            </a:r>
          </a:p>
          <a:p>
            <a:endParaRPr lang="en-US" baseline="0" dirty="0" smtClean="0"/>
          </a:p>
          <a:p>
            <a:pPr marL="171450" indent="-171450">
              <a:buFont typeface="Arial" panose="020B0604020202020204" pitchFamily="34" charset="0"/>
              <a:buChar char="•"/>
            </a:pPr>
            <a:r>
              <a:rPr lang="es-ES" dirty="0" smtClean="0"/>
              <a:t>Se familiaricen más con el censo y</a:t>
            </a:r>
            <a:endParaRPr lang="en-US" baseline="0" dirty="0" smtClean="0"/>
          </a:p>
          <a:p>
            <a:pPr marL="171450" indent="-171450">
              <a:buFont typeface="Arial" panose="020B0604020202020204" pitchFamily="34" charset="0"/>
              <a:buChar char="•"/>
            </a:pPr>
            <a:r>
              <a:rPr lang="es-ES" dirty="0" smtClean="0"/>
              <a:t>Puedan abordar las inquietudes que escuchen dentro de sus redes y en la comunidad.</a:t>
            </a:r>
            <a:r>
              <a:rPr lang="en-US" baseline="0" dirty="0" smtClean="0"/>
              <a:t> </a:t>
            </a:r>
          </a:p>
          <a:p>
            <a:endParaRPr lang="en-US" baseline="0" dirty="0" smtClean="0"/>
          </a:p>
          <a:p>
            <a:r>
              <a:rPr lang="es-ES" sz="1200" b="0" i="0" kern="1200" dirty="0" smtClean="0">
                <a:solidFill>
                  <a:schemeClr val="tx1"/>
                </a:solidFill>
                <a:effectLst/>
                <a:latin typeface="+mn-lt"/>
                <a:ea typeface="+mn-ea"/>
                <a:cs typeface="+mn-cs"/>
              </a:rPr>
              <a:t>Vamos a distribuir un documento titulado, Mensajes Clave del Censo 2020. </a:t>
            </a:r>
            <a:r>
              <a:rPr lang="en-US" baseline="0" dirty="0" smtClean="0"/>
              <a:t>[</a:t>
            </a:r>
            <a:r>
              <a:rPr lang="es-ES" dirty="0" smtClean="0"/>
              <a:t>ENTREGARLO</a:t>
            </a:r>
            <a:r>
              <a:rPr lang="en-US" baseline="0" dirty="0" smtClean="0"/>
              <a:t>.]</a:t>
            </a:r>
          </a:p>
          <a:p>
            <a:endParaRPr lang="en-US" baseline="0" dirty="0" smtClean="0"/>
          </a:p>
          <a:p>
            <a:r>
              <a:rPr lang="es-ES" dirty="0" smtClean="0"/>
              <a:t>Antes de participar en la actividad, tómense dos o tres minutos para leer las páginas 1 y 2. Deténganse cuando lleguen a la página 3.</a:t>
            </a:r>
            <a:endParaRPr lang="en-US" baseline="0" dirty="0" smtClean="0"/>
          </a:p>
          <a:p>
            <a:endParaRPr lang="en-US" baseline="0" dirty="0" smtClean="0"/>
          </a:p>
          <a:p>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Todos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terminaron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Excelente</a:t>
            </a:r>
            <a:r>
              <a:rPr lang="en-US" sz="1200" b="0" i="0" kern="1200" dirty="0" smtClean="0">
                <a:solidFill>
                  <a:schemeClr val="tx1"/>
                </a:solidFill>
                <a:effectLst/>
                <a:latin typeface="+mn-lt"/>
                <a:ea typeface="+mn-ea"/>
                <a:cs typeface="+mn-cs"/>
              </a:rPr>
              <a:t>!</a:t>
            </a:r>
            <a:endParaRPr lang="en-US" baseline="0" dirty="0" smtClean="0"/>
          </a:p>
          <a:p>
            <a:endParaRPr lang="en-US" baseline="0" dirty="0" smtClean="0"/>
          </a:p>
          <a:p>
            <a:r>
              <a:rPr lang="en-US" baseline="0" dirty="0" smtClean="0"/>
              <a:t>[</a:t>
            </a:r>
            <a:r>
              <a:rPr lang="es-ES" sz="1200" b="0" i="0" kern="1200" dirty="0" smtClean="0">
                <a:solidFill>
                  <a:schemeClr val="tx1"/>
                </a:solidFill>
                <a:effectLst/>
                <a:latin typeface="+mn-lt"/>
                <a:ea typeface="+mn-ea"/>
                <a:cs typeface="+mn-cs"/>
              </a:rPr>
              <a:t>LEA LAS INSTRUCCIONES DE ESCENARIOS: PREPÁRESE PARA 2 EMPAREJAMIENTOS</a:t>
            </a:r>
            <a:r>
              <a:rPr lang="en-US" baseline="0" dirty="0" smtClean="0"/>
              <a:t>]</a:t>
            </a:r>
          </a:p>
          <a:p>
            <a:endParaRPr lang="en-US" baseline="0" dirty="0" smtClean="0"/>
          </a:p>
          <a:p>
            <a:r>
              <a:rPr lang="es-ES" dirty="0" smtClean="0"/>
              <a:t>Ahora que han tenido la oportunidad de practicar el uso de los mensajes, nos gustaría hacer un informe rápido:</a:t>
            </a:r>
          </a:p>
          <a:p>
            <a:endParaRPr lang="en-US" baseline="0" dirty="0" smtClean="0"/>
          </a:p>
          <a:p>
            <a:r>
              <a:rPr lang="es-ES" sz="1200" b="0" i="0" kern="1200" dirty="0" smtClean="0">
                <a:solidFill>
                  <a:schemeClr val="tx1"/>
                </a:solidFill>
                <a:effectLst/>
                <a:latin typeface="+mn-lt"/>
                <a:ea typeface="+mn-ea"/>
                <a:cs typeface="+mn-cs"/>
              </a:rPr>
              <a:t>¿Qué fue algo difícil o complicado con respecto a responder estas preguntas? ¿A alguien le gustaría compartir?</a:t>
            </a:r>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5FF02424-F0F9-49EC-9B26-AAC384003C91}" type="slidenum">
              <a:rPr lang="en-US" smtClean="0"/>
              <a:t>14</a:t>
            </a:fld>
            <a:endParaRPr lang="en-US"/>
          </a:p>
        </p:txBody>
      </p:sp>
    </p:spTree>
    <p:extLst>
      <p:ext uri="{BB962C8B-B14F-4D97-AF65-F5344CB8AC3E}">
        <p14:creationId xmlns:p14="http://schemas.microsoft.com/office/powerpoint/2010/main" val="840230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s-ES" dirty="0" smtClean="0"/>
              <a:t>Muestre el sitio web de </a:t>
            </a:r>
            <a:r>
              <a:rPr lang="es-ES" dirty="0" err="1" smtClean="0"/>
              <a:t>placercounts</a:t>
            </a:r>
            <a:r>
              <a:rPr lang="en-US" dirty="0" smtClean="0"/>
              <a:t>]</a:t>
            </a:r>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15</a:t>
            </a:fld>
            <a:endParaRPr lang="en-US"/>
          </a:p>
        </p:txBody>
      </p:sp>
    </p:spTree>
    <p:extLst>
      <p:ext uri="{BB962C8B-B14F-4D97-AF65-F5344CB8AC3E}">
        <p14:creationId xmlns:p14="http://schemas.microsoft.com/office/powerpoint/2010/main" val="188148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16</a:t>
            </a:fld>
            <a:endParaRPr lang="en-US"/>
          </a:p>
        </p:txBody>
      </p:sp>
    </p:spTree>
    <p:extLst>
      <p:ext uri="{BB962C8B-B14F-4D97-AF65-F5344CB8AC3E}">
        <p14:creationId xmlns:p14="http://schemas.microsoft.com/office/powerpoint/2010/main" val="278855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Vamos a comenzar con un poco de información básica sobre el Censo: ¿Qué es? ¿Qué es lo que está en juego? ¿Qué impulsa que haya un </a:t>
            </a:r>
            <a:r>
              <a:rPr lang="es-ES" dirty="0" err="1" smtClean="0"/>
              <a:t>subconteo</a:t>
            </a:r>
            <a:r>
              <a:rPr lang="es-ES" dirty="0" smtClean="0"/>
              <a:t>? Entonces hablaremos sobre lo que vamos a hacer.</a:t>
            </a:r>
            <a:endParaRPr lang="en-US" baseline="0" dirty="0" smtClean="0"/>
          </a:p>
          <a:p>
            <a:endParaRPr lang="en-US" baseline="0" dirty="0" smtClean="0"/>
          </a:p>
          <a:p>
            <a:r>
              <a:rPr lang="es-ES" baseline="0" dirty="0" smtClean="0"/>
              <a:t>Después, realizaremos una actividad – los vamos a poner a trabajar.</a:t>
            </a:r>
            <a:endParaRPr lang="en-US" baseline="0" dirty="0" smtClean="0"/>
          </a:p>
          <a:p>
            <a:endParaRPr lang="en-US" baseline="0" dirty="0" smtClean="0"/>
          </a:p>
          <a:p>
            <a:r>
              <a:rPr lang="es-ES" baseline="0" dirty="0" smtClean="0"/>
              <a:t>Por último, terminaremos con los próximos pasos.</a:t>
            </a:r>
            <a:endParaRPr lang="en-US" baseline="0" dirty="0"/>
          </a:p>
        </p:txBody>
      </p:sp>
      <p:sp>
        <p:nvSpPr>
          <p:cNvPr id="4" name="Slide Number Placeholder 3"/>
          <p:cNvSpPr>
            <a:spLocks noGrp="1"/>
          </p:cNvSpPr>
          <p:nvPr>
            <p:ph type="sldNum" sz="quarter" idx="10"/>
          </p:nvPr>
        </p:nvSpPr>
        <p:spPr/>
        <p:txBody>
          <a:bodyPr/>
          <a:lstStyle/>
          <a:p>
            <a:fld id="{5FF02424-F0F9-49EC-9B26-AAC384003C91}" type="slidenum">
              <a:rPr lang="en-US" smtClean="0"/>
              <a:t>2</a:t>
            </a:fld>
            <a:endParaRPr lang="en-US"/>
          </a:p>
        </p:txBody>
      </p:sp>
    </p:spTree>
    <p:extLst>
      <p:ext uri="{BB962C8B-B14F-4D97-AF65-F5344CB8AC3E}">
        <p14:creationId xmlns:p14="http://schemas.microsoft.com/office/powerpoint/2010/main" val="1590615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Me imagino que muchos de ustedes han escuchado hablar sobre el censo, quizás incluso mucho sobre éste. ¿Pero, qué es el censo?</a:t>
            </a:r>
          </a:p>
          <a:p>
            <a:endParaRPr lang="en-US" baseline="0" dirty="0" smtClean="0"/>
          </a:p>
          <a:p>
            <a:pPr marL="171450" indent="-171450">
              <a:buFont typeface="Arial" panose="020B0604020202020204" pitchFamily="34" charset="0"/>
              <a:buChar char="•"/>
            </a:pPr>
            <a:r>
              <a:rPr lang="es-ES" dirty="0" smtClean="0"/>
              <a:t>El censo está diseñado para contar a todas las personas que viven en los Estados Unidos.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baseline="0" dirty="0" smtClean="0"/>
              <a:t>El próximo día oficial del censo es el 1o de abril del 2020. Sin embargo, la gente puede comenzar a completar sus formularios del censo en marzo. Las personas tienen hasta julio para completar el formulario, aunque se le recomienda a la gente que lo haga lo más cerca posible al 1o de abril.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s-ES" dirty="0" smtClean="0"/>
              <a:t>Éste será también el primer censo que dependerá en gran medida de las respuestas en línea. Si bien esto crea una buena oportunidad para algunos, para otros, creará obstáculos.</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s-ES" dirty="0" smtClean="0"/>
              <a:t>Este es el esquema resumido.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3</a:t>
            </a:fld>
            <a:endParaRPr lang="en-US"/>
          </a:p>
        </p:txBody>
      </p:sp>
    </p:spTree>
    <p:extLst>
      <p:ext uri="{BB962C8B-B14F-4D97-AF65-F5344CB8AC3E}">
        <p14:creationId xmlns:p14="http://schemas.microsoft.com/office/powerpoint/2010/main" val="353381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¿Qué está en juego? Resulta que mucho.</a:t>
            </a:r>
            <a:endParaRPr lang="en-US" baseline="0" dirty="0" smtClean="0"/>
          </a:p>
          <a:p>
            <a:r>
              <a:rPr lang="es-ES" dirty="0" smtClean="0"/>
              <a:t/>
            </a:r>
            <a:br>
              <a:rPr lang="es-ES" dirty="0" smtClean="0"/>
            </a:br>
            <a:r>
              <a:rPr lang="es-ES" sz="1200" b="0" i="0" kern="1200" dirty="0" smtClean="0">
                <a:solidFill>
                  <a:schemeClr val="tx1"/>
                </a:solidFill>
                <a:effectLst/>
                <a:latin typeface="+mn-lt"/>
                <a:ea typeface="+mn-ea"/>
                <a:cs typeface="+mn-cs"/>
              </a:rPr>
              <a:t>Los datos del censo determinan cómo más de $675 mil millones se gastan para apoyar programas y servicios como</a:t>
            </a:r>
            <a:r>
              <a:rPr lang="en-US" baseline="0" dirty="0" smtClean="0"/>
              <a:t>: [</a:t>
            </a:r>
            <a:r>
              <a:rPr lang="es-ES" dirty="0" smtClean="0"/>
              <a:t>hacer clic</a:t>
            </a:r>
            <a:r>
              <a:rPr lang="en-US" baseline="0" dirty="0" smtClean="0"/>
              <a:t>]</a:t>
            </a:r>
          </a:p>
          <a:p>
            <a:endParaRPr lang="en-US" baseline="0" dirty="0" smtClean="0"/>
          </a:p>
          <a:p>
            <a:pPr marL="171450" indent="-171450">
              <a:buFont typeface="Arial" panose="020B0604020202020204" pitchFamily="34" charset="0"/>
              <a:buChar char="•"/>
            </a:pPr>
            <a:r>
              <a:rPr lang="es-ES" dirty="0" smtClean="0"/>
              <a:t>Protección contra incendios</a:t>
            </a:r>
            <a:r>
              <a:rPr lang="en-US" baseline="0" dirty="0" smtClean="0"/>
              <a:t>[</a:t>
            </a:r>
            <a:r>
              <a:rPr lang="es-ES" dirty="0" smtClean="0"/>
              <a:t>hacer clic</a:t>
            </a:r>
            <a:r>
              <a:rPr lang="en-US" baseline="0" dirty="0" smtClean="0"/>
              <a:t>]</a:t>
            </a:r>
          </a:p>
          <a:p>
            <a:pPr marL="171450" indent="-171450">
              <a:buFont typeface="Arial" panose="020B0604020202020204" pitchFamily="34" charset="0"/>
              <a:buChar char="•"/>
            </a:pPr>
            <a:r>
              <a:rPr lang="es-ES" dirty="0" smtClean="0"/>
              <a:t>Hospitales</a:t>
            </a:r>
            <a:r>
              <a:rPr lang="en-US" baseline="0" dirty="0" smtClean="0"/>
              <a:t> [</a:t>
            </a:r>
            <a:r>
              <a:rPr lang="es-ES" dirty="0" smtClean="0"/>
              <a:t>hacer clic</a:t>
            </a:r>
            <a:r>
              <a:rPr lang="en-US" baseline="0" dirty="0" smtClean="0"/>
              <a:t>]</a:t>
            </a:r>
          </a:p>
          <a:p>
            <a:pPr marL="171450" indent="-171450">
              <a:buFont typeface="Arial" panose="020B0604020202020204" pitchFamily="34" charset="0"/>
              <a:buChar char="•"/>
            </a:pPr>
            <a:r>
              <a:rPr lang="es-ES" dirty="0" smtClean="0"/>
              <a:t>Escuelas</a:t>
            </a:r>
            <a:r>
              <a:rPr lang="en-US" baseline="0" dirty="0" smtClean="0"/>
              <a:t> [</a:t>
            </a:r>
            <a:r>
              <a:rPr lang="es-ES" dirty="0" smtClean="0"/>
              <a:t>hacer clic</a:t>
            </a:r>
            <a:r>
              <a:rPr lang="en-US" baseline="0" dirty="0" smtClean="0"/>
              <a:t>]</a:t>
            </a:r>
          </a:p>
          <a:p>
            <a:pPr marL="171450" indent="-171450">
              <a:buFont typeface="Arial" panose="020B0604020202020204" pitchFamily="34" charset="0"/>
              <a:buChar char="•"/>
            </a:pPr>
            <a:r>
              <a:rPr lang="es-ES" dirty="0" smtClean="0"/>
              <a:t>Caminos y carreteras</a:t>
            </a:r>
            <a:endParaRPr lang="en-US" baseline="0" dirty="0" smtClean="0"/>
          </a:p>
          <a:p>
            <a:r>
              <a:rPr lang="es-ES" dirty="0" smtClean="0"/>
              <a:t/>
            </a:r>
            <a:br>
              <a:rPr lang="es-ES" dirty="0" smtClean="0"/>
            </a:br>
            <a:r>
              <a:rPr lang="es-ES" sz="1200" b="0" i="0" kern="1200" dirty="0" smtClean="0">
                <a:solidFill>
                  <a:schemeClr val="tx1"/>
                </a:solidFill>
                <a:effectLst/>
                <a:latin typeface="+mn-lt"/>
                <a:ea typeface="+mn-ea"/>
                <a:cs typeface="+mn-cs"/>
              </a:rPr>
              <a:t>Todos estos problemas son de alguna importancia en el condado de Placer</a:t>
            </a:r>
            <a:r>
              <a:rPr lang="en-US" baseline="0" dirty="0" smtClean="0"/>
              <a:t>. [</a:t>
            </a:r>
            <a:r>
              <a:rPr lang="es-ES" dirty="0" smtClean="0"/>
              <a:t>hacer clic</a:t>
            </a:r>
            <a:r>
              <a:rPr lang="en-US" baseline="0" dirty="0" smtClean="0"/>
              <a:t>]</a:t>
            </a:r>
          </a:p>
          <a:p>
            <a:endParaRPr lang="en-US" baseline="0" dirty="0" smtClean="0"/>
          </a:p>
          <a:p>
            <a:r>
              <a:rPr lang="es-ES" dirty="0" smtClean="0"/>
              <a:t>Los resultados del censo también se utilizan para redistribuir la Cámara de Representantes, determinando cuántos escaños obtiene cada estado</a:t>
            </a:r>
            <a:r>
              <a:rPr lang="en-US" baseline="0" dirty="0" smtClean="0"/>
              <a:t>. [</a:t>
            </a:r>
            <a:r>
              <a:rPr lang="es-ES" dirty="0" smtClean="0"/>
              <a:t>hacer clic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4</a:t>
            </a:fld>
            <a:endParaRPr lang="en-US"/>
          </a:p>
        </p:txBody>
      </p:sp>
    </p:spTree>
    <p:extLst>
      <p:ext uri="{BB962C8B-B14F-4D97-AF65-F5344CB8AC3E}">
        <p14:creationId xmlns:p14="http://schemas.microsoft.com/office/powerpoint/2010/main" val="321158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¿Cuál es el imperativo financiero? </a:t>
            </a:r>
            <a:r>
              <a:rPr lang="en-US" sz="1200" i="0" dirty="0" smtClean="0">
                <a:solidFill>
                  <a:schemeClr val="tx1">
                    <a:lumMod val="75000"/>
                    <a:lumOff val="25000"/>
                  </a:schemeClr>
                </a:solidFill>
                <a:latin typeface="Century Gothic" panose="020B0502020202020204" pitchFamily="34" charset="0"/>
              </a:rPr>
              <a:t>[</a:t>
            </a:r>
            <a:r>
              <a:rPr lang="es-ES" dirty="0" smtClean="0"/>
              <a:t>hacer clic</a:t>
            </a:r>
            <a:r>
              <a:rPr lang="en-US" sz="1200" i="0" dirty="0" smtClean="0">
                <a:solidFill>
                  <a:schemeClr val="tx1">
                    <a:lumMod val="75000"/>
                    <a:lumOff val="25000"/>
                  </a:schemeClr>
                </a:solidFill>
                <a:latin typeface="Century Gothic" panose="020B0502020202020204" pitchFamily="34" charset="0"/>
              </a:rPr>
              <a:t>]</a:t>
            </a:r>
          </a:p>
          <a:p>
            <a:endParaRPr lang="en-US" sz="1200" i="0" baseline="0" dirty="0" smtClean="0">
              <a:solidFill>
                <a:schemeClr val="tx1">
                  <a:lumMod val="75000"/>
                  <a:lumOff val="25000"/>
                </a:schemeClr>
              </a:solidFill>
              <a:latin typeface="Century Gothic" panose="020B0502020202020204" pitchFamily="34" charset="0"/>
            </a:endParaRPr>
          </a:p>
          <a:p>
            <a:r>
              <a:rPr lang="en-US" sz="1200" b="0" i="0" kern="1200" dirty="0" err="1" smtClean="0">
                <a:solidFill>
                  <a:schemeClr val="tx1"/>
                </a:solidFill>
                <a:effectLst/>
                <a:latin typeface="+mn-lt"/>
                <a:ea typeface="+mn-ea"/>
                <a:cs typeface="+mn-cs"/>
              </a:rPr>
              <a:t>Por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cada</a:t>
            </a:r>
            <a:r>
              <a:rPr lang="en-US" sz="1200" b="0" i="0" kern="1200" dirty="0" smtClean="0">
                <a:solidFill>
                  <a:schemeClr val="tx1"/>
                </a:solidFill>
                <a:effectLst/>
                <a:latin typeface="+mn-lt"/>
                <a:ea typeface="+mn-ea"/>
                <a:cs typeface="+mn-cs"/>
              </a:rPr>
              <a:t> persona no </a:t>
            </a:r>
            <a:r>
              <a:rPr lang="en-US" sz="1200" b="0" i="0" kern="1200" dirty="0" err="1" smtClean="0">
                <a:solidFill>
                  <a:schemeClr val="tx1"/>
                </a:solidFill>
                <a:effectLst/>
                <a:latin typeface="+mn-lt"/>
                <a:ea typeface="+mn-ea"/>
                <a:cs typeface="+mn-cs"/>
              </a:rPr>
              <a:t>contada</a:t>
            </a:r>
            <a:r>
              <a:rPr lang="en-US" sz="1200" i="0" baseline="0" dirty="0" smtClean="0">
                <a:solidFill>
                  <a:schemeClr val="tx1">
                    <a:lumMod val="75000"/>
                    <a:lumOff val="25000"/>
                  </a:schemeClr>
                </a:solidFill>
                <a:latin typeface="Century Gothic" panose="020B0502020202020204" pitchFamily="34" charset="0"/>
              </a:rPr>
              <a:t>… [</a:t>
            </a:r>
            <a:r>
              <a:rPr lang="es-ES" dirty="0" smtClean="0"/>
              <a:t>hacer clic</a:t>
            </a:r>
            <a:r>
              <a:rPr lang="en-US" sz="1200" i="0" baseline="0" dirty="0" smtClean="0">
                <a:solidFill>
                  <a:schemeClr val="tx1">
                    <a:lumMod val="75000"/>
                    <a:lumOff val="25000"/>
                  </a:schemeClr>
                </a:solidFill>
                <a:latin typeface="Century Gothic" panose="020B0502020202020204" pitchFamily="34" charset="0"/>
              </a:rPr>
              <a:t>]</a:t>
            </a:r>
          </a:p>
          <a:p>
            <a:endParaRPr lang="en-US" sz="1200" i="0" baseline="0" dirty="0" smtClean="0">
              <a:solidFill>
                <a:schemeClr val="tx1">
                  <a:lumMod val="75000"/>
                  <a:lumOff val="25000"/>
                </a:schemeClr>
              </a:solidFill>
              <a:latin typeface="Century Gothic" panose="020B0502020202020204" pitchFamily="34" charset="0"/>
            </a:endParaRPr>
          </a:p>
          <a:p>
            <a:r>
              <a:rPr lang="es-ES" sz="1200" b="0" i="0" kern="1200" dirty="0" smtClean="0">
                <a:solidFill>
                  <a:schemeClr val="tx1"/>
                </a:solidFill>
                <a:effectLst/>
                <a:latin typeface="+mn-lt"/>
                <a:ea typeface="+mn-ea"/>
                <a:cs typeface="+mn-cs"/>
              </a:rPr>
              <a:t>Perderemos $1k por persona, por año</a:t>
            </a:r>
            <a:r>
              <a:rPr lang="en-US" sz="1200" i="0" baseline="0" dirty="0" smtClean="0">
                <a:solidFill>
                  <a:schemeClr val="tx1">
                    <a:lumMod val="75000"/>
                    <a:lumOff val="25000"/>
                  </a:schemeClr>
                </a:solidFill>
                <a:latin typeface="Century Gothic" panose="020B0502020202020204" pitchFamily="34" charset="0"/>
              </a:rPr>
              <a:t>—</a:t>
            </a:r>
            <a:r>
              <a:rPr lang="es-ES" sz="1200" b="0" i="0" kern="1200" dirty="0" smtClean="0">
                <a:solidFill>
                  <a:schemeClr val="tx1"/>
                </a:solidFill>
                <a:effectLst/>
                <a:latin typeface="+mn-lt"/>
                <a:ea typeface="+mn-ea"/>
                <a:cs typeface="+mn-cs"/>
              </a:rPr>
              <a:t>durante 10 años</a:t>
            </a:r>
            <a:r>
              <a:rPr lang="en-US" sz="1200" i="0" baseline="0" dirty="0" smtClean="0">
                <a:solidFill>
                  <a:schemeClr val="tx1">
                    <a:lumMod val="75000"/>
                    <a:lumOff val="25000"/>
                  </a:schemeClr>
                </a:solidFill>
                <a:latin typeface="Century Gothic" panose="020B0502020202020204" pitchFamily="34" charset="0"/>
              </a:rPr>
              <a:t>—</a:t>
            </a:r>
            <a:r>
              <a:rPr lang="es-ES" sz="1200" b="0" i="0" kern="1200" dirty="0" smtClean="0">
                <a:solidFill>
                  <a:schemeClr val="tx1"/>
                </a:solidFill>
                <a:effectLst/>
                <a:latin typeface="+mn-lt"/>
                <a:ea typeface="+mn-ea"/>
                <a:cs typeface="+mn-cs"/>
              </a:rPr>
              <a:t>en fondos federales.</a:t>
            </a:r>
            <a:endParaRPr lang="en-US" sz="1200" i="0" baseline="0" dirty="0" smtClean="0">
              <a:solidFill>
                <a:schemeClr val="tx1">
                  <a:lumMod val="75000"/>
                  <a:lumOff val="25000"/>
                </a:schemeClr>
              </a:solidFill>
              <a:latin typeface="Century Gothic" panose="020B0502020202020204" pitchFamily="34" charset="0"/>
            </a:endParaRPr>
          </a:p>
          <a:p>
            <a:endParaRPr lang="en-US" sz="1200" i="0" baseline="0" dirty="0" smtClean="0">
              <a:solidFill>
                <a:schemeClr val="tx1">
                  <a:lumMod val="75000"/>
                  <a:lumOff val="25000"/>
                </a:schemeClr>
              </a:solidFill>
              <a:latin typeface="Century Gothic" panose="020B0502020202020204" pitchFamily="34" charset="0"/>
            </a:endParaRPr>
          </a:p>
          <a:p>
            <a:r>
              <a:rPr lang="es-ES" sz="1200" b="0" i="0" kern="1200" dirty="0" smtClean="0">
                <a:solidFill>
                  <a:schemeClr val="tx1"/>
                </a:solidFill>
                <a:effectLst/>
                <a:latin typeface="+mn-lt"/>
                <a:ea typeface="+mn-ea"/>
                <a:cs typeface="+mn-cs"/>
              </a:rPr>
              <a:t>Esta información es de uso por el Instituto George Washington de Políticas Públicas, quien publicó un ingenioso informe titulado, Contando para Dólares 2020</a:t>
            </a:r>
            <a:r>
              <a:rPr lang="en-US" sz="1200" i="0" dirty="0" smtClean="0">
                <a:solidFill>
                  <a:schemeClr val="tx1">
                    <a:lumMod val="75000"/>
                    <a:lumOff val="25000"/>
                  </a:schemeClr>
                </a:solidFill>
                <a:latin typeface="Century Gothic" panose="020B0502020202020204" pitchFamily="34" charset="0"/>
              </a:rPr>
              <a:t>. [</a:t>
            </a:r>
            <a:r>
              <a:rPr lang="es-ES" dirty="0" smtClean="0"/>
              <a:t>hacer clic</a:t>
            </a:r>
            <a:r>
              <a:rPr lang="en-US" sz="1200" i="0" dirty="0" smtClean="0">
                <a:solidFill>
                  <a:schemeClr val="tx1">
                    <a:lumMod val="75000"/>
                    <a:lumOff val="25000"/>
                  </a:schemeClr>
                </a:solidFill>
                <a:latin typeface="Century Gothic" panose="020B0502020202020204" pitchFamily="34" charset="0"/>
              </a:rPr>
              <a:t>]</a:t>
            </a:r>
            <a:endParaRPr lang="en-US" i="0" dirty="0"/>
          </a:p>
        </p:txBody>
      </p:sp>
      <p:sp>
        <p:nvSpPr>
          <p:cNvPr id="4" name="Slide Number Placeholder 3"/>
          <p:cNvSpPr>
            <a:spLocks noGrp="1"/>
          </p:cNvSpPr>
          <p:nvPr>
            <p:ph type="sldNum" sz="quarter" idx="10"/>
          </p:nvPr>
        </p:nvSpPr>
        <p:spPr/>
        <p:txBody>
          <a:bodyPr/>
          <a:lstStyle/>
          <a:p>
            <a:fld id="{5FF02424-F0F9-49EC-9B26-AAC384003C91}" type="slidenum">
              <a:rPr lang="en-US" smtClean="0"/>
              <a:t>5</a:t>
            </a:fld>
            <a:endParaRPr lang="en-US"/>
          </a:p>
        </p:txBody>
      </p:sp>
    </p:spTree>
    <p:extLst>
      <p:ext uri="{BB962C8B-B14F-4D97-AF65-F5344CB8AC3E}">
        <p14:creationId xmlns:p14="http://schemas.microsoft.com/office/powerpoint/2010/main" val="48909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Ahora que ya sabemos qué es y qué es lo que está en juego, qué es lo que sabemos de Placer sobre su pasada participación en el censo y lo que se espera</a:t>
            </a:r>
            <a:r>
              <a:rPr lang="en-US" sz="1200" i="0" baseline="0" dirty="0" smtClean="0">
                <a:solidFill>
                  <a:schemeClr val="tx1">
                    <a:lumMod val="75000"/>
                    <a:lumOff val="25000"/>
                  </a:schemeClr>
                </a:solidFill>
                <a:latin typeface="Century Gothic" panose="020B0502020202020204" pitchFamily="34" charset="0"/>
              </a:rPr>
              <a:t>. [</a:t>
            </a:r>
            <a:r>
              <a:rPr lang="es-ES" dirty="0" smtClean="0"/>
              <a:t>haga clic dos veces</a:t>
            </a:r>
            <a:r>
              <a:rPr lang="en-US" sz="1200" i="0" baseline="0" dirty="0" smtClean="0">
                <a:solidFill>
                  <a:schemeClr val="tx1">
                    <a:lumMod val="75000"/>
                    <a:lumOff val="25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El Condado de Placer ha demostrado puntajes de respuesta más altos en el pasado en relación con California y la nación</a:t>
            </a:r>
            <a:r>
              <a:rPr lang="en-US" sz="1200" i="0" baseline="0" dirty="0" smtClean="0">
                <a:solidFill>
                  <a:schemeClr val="tx1">
                    <a:lumMod val="75000"/>
                    <a:lumOff val="25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Por ejemplo, el análisis de los datos del censo de 2010 revela que la tasa de participación de Placer fue casi 10 puntos porcentuales más alta que la tasa nacional</a:t>
            </a:r>
            <a:r>
              <a:rPr lang="en-US" sz="1200" i="0" baseline="0" dirty="0" smtClean="0">
                <a:solidFill>
                  <a:schemeClr val="tx1">
                    <a:lumMod val="75000"/>
                    <a:lumOff val="25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En 2010, Placer logró una tasa de respuesta del 81 por ciento, seguido por California (76 por ciento) y los Estados Unidos (72 por ciento). </a:t>
            </a:r>
            <a:r>
              <a:rPr lang="en-US" sz="1200" i="0" baseline="0" dirty="0" smtClean="0">
                <a:solidFill>
                  <a:schemeClr val="tx1">
                    <a:lumMod val="75000"/>
                    <a:lumOff val="25000"/>
                  </a:schemeClr>
                </a:solidFill>
                <a:latin typeface="Century Gothic" panose="020B0502020202020204" pitchFamily="34" charset="0"/>
              </a:rPr>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sz="1200" i="0" baseline="0" dirty="0" smtClean="0">
                <a:solidFill>
                  <a:schemeClr val="tx1">
                    <a:lumMod val="75000"/>
                    <a:lumOff val="25000"/>
                  </a:schemeClr>
                </a:solidFill>
                <a:latin typeface="Century Gothic" panose="020B0502020202020204" pitchFamily="34" charset="0"/>
              </a:rPr>
              <a:t>]</a:t>
            </a:r>
          </a:p>
          <a:p>
            <a:endParaRPr lang="en-US" i="0" dirty="0" smtClean="0">
              <a:solidFill>
                <a:schemeClr val="tx1">
                  <a:lumMod val="75000"/>
                  <a:lumOff val="25000"/>
                </a:schemeClr>
              </a:solidFill>
              <a:latin typeface="Century Gothic" panose="020B0502020202020204" pitchFamily="34" charset="0"/>
            </a:endParaRPr>
          </a:p>
          <a:p>
            <a:r>
              <a:rPr lang="es-ES" sz="1200" b="0" i="0" kern="1200" dirty="0" smtClean="0">
                <a:solidFill>
                  <a:schemeClr val="tx1"/>
                </a:solidFill>
                <a:effectLst/>
                <a:latin typeface="+mn-lt"/>
                <a:ea typeface="+mn-ea"/>
                <a:cs typeface="+mn-cs"/>
              </a:rPr>
              <a:t>Sin embargo, a pesar de este éxito, la Oficina del Censo y las agencias estatales predicen que algunas comunidades en Placer probablemente contabilizarán a menos personas que otras, lo que llevará a posibles pérdidas en fondos financieros federales. </a:t>
            </a:r>
            <a:r>
              <a:rPr lang="en-US" i="0" baseline="0" dirty="0" smtClean="0">
                <a:solidFill>
                  <a:schemeClr val="tx1">
                    <a:lumMod val="75000"/>
                    <a:lumOff val="25000"/>
                  </a:schemeClr>
                </a:solidFill>
                <a:latin typeface="Century Gothic" panose="020B0502020202020204" pitchFamily="34" charset="0"/>
              </a:rPr>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i="0" baseline="0" dirty="0" smtClean="0">
                <a:solidFill>
                  <a:schemeClr val="tx1">
                    <a:lumMod val="75000"/>
                    <a:lumOff val="25000"/>
                  </a:schemeClr>
                </a:solidFill>
                <a:latin typeface="Century Gothic" panose="020B0502020202020204" pitchFamily="34" charset="0"/>
              </a:rPr>
              <a:t>]</a:t>
            </a:r>
          </a:p>
          <a:p>
            <a:endParaRPr lang="en-US" i="0" baseline="0" dirty="0" smtClean="0">
              <a:solidFill>
                <a:schemeClr val="tx1">
                  <a:lumMod val="75000"/>
                  <a:lumOff val="25000"/>
                </a:schemeClr>
              </a:solidFill>
              <a:latin typeface="Century Gothic" panose="020B0502020202020204" pitchFamily="34" charset="0"/>
            </a:endParaRPr>
          </a:p>
          <a:p>
            <a:r>
              <a:rPr lang="es-ES" dirty="0" smtClean="0"/>
              <a:t>Estas comunidades se ven aquí a través de los puntos azules. Discutiré éstos en un momento. </a:t>
            </a:r>
            <a:r>
              <a:rPr lang="en-US" i="0" baseline="0" dirty="0" smtClean="0">
                <a:solidFill>
                  <a:schemeClr val="tx1">
                    <a:lumMod val="75000"/>
                    <a:lumOff val="25000"/>
                  </a:schemeClr>
                </a:solidFill>
                <a:latin typeface="Century Gothic" panose="020B0502020202020204" pitchFamily="34" charset="0"/>
              </a:rPr>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i="0" baseline="0" dirty="0" smtClean="0">
                <a:solidFill>
                  <a:schemeClr val="tx1">
                    <a:lumMod val="75000"/>
                    <a:lumOff val="25000"/>
                  </a:schemeClr>
                </a:solidFill>
                <a:latin typeface="Century Gothic" panose="020B0502020202020204" pitchFamily="34" charset="0"/>
              </a:rPr>
              <a:t>]</a:t>
            </a:r>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6</a:t>
            </a:fld>
            <a:endParaRPr lang="en-US"/>
          </a:p>
        </p:txBody>
      </p:sp>
    </p:spTree>
    <p:extLst>
      <p:ext uri="{BB962C8B-B14F-4D97-AF65-F5344CB8AC3E}">
        <p14:creationId xmlns:p14="http://schemas.microsoft.com/office/powerpoint/2010/main" val="269231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¿Cómo sabemos que algunas comunidades probablemente serán contadas menos que otras?</a:t>
            </a:r>
            <a:endParaRPr lang="en-US" sz="1200" i="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Muchos científicos sociales y estadísticos inteligentes se han reunido para comprender las variables que están relacionadas con las comunidades de puntajes más altos de difícil conteo.</a:t>
            </a:r>
            <a:endParaRPr lang="en-US" sz="1200" i="0" baseline="0" dirty="0" smtClean="0">
              <a:solidFill>
                <a:schemeClr val="tx1">
                  <a:lumMod val="75000"/>
                  <a:lumOff val="25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
            </a:r>
            <a:br>
              <a:rPr lang="es-ES" dirty="0" smtClean="0"/>
            </a:br>
            <a:r>
              <a:rPr lang="es-ES" sz="1200" b="0" i="0" kern="1200" dirty="0" smtClean="0">
                <a:solidFill>
                  <a:schemeClr val="tx1"/>
                </a:solidFill>
                <a:effectLst/>
                <a:latin typeface="+mn-lt"/>
                <a:ea typeface="+mn-ea"/>
                <a:cs typeface="+mn-cs"/>
              </a:rPr>
              <a:t>Hay 14 de ellos. Describiré 6 de ellos ya que tienen relevancia en Placer. </a:t>
            </a:r>
            <a:r>
              <a:rPr lang="en-US" sz="1200" i="0" baseline="0" dirty="0" smtClean="0">
                <a:solidFill>
                  <a:schemeClr val="tx1">
                    <a:lumMod val="75000"/>
                    <a:lumOff val="25000"/>
                  </a:schemeClr>
                </a:solidFill>
                <a:latin typeface="Century Gothic" panose="020B0502020202020204" pitchFamily="34" charset="0"/>
              </a:rPr>
              <a:t>[</a:t>
            </a:r>
            <a:r>
              <a:rPr lang="es-ES" dirty="0" smtClean="0"/>
              <a:t>hacer clic</a:t>
            </a:r>
            <a:r>
              <a:rPr lang="en-US" sz="1200" i="0" baseline="0" dirty="0" smtClean="0">
                <a:solidFill>
                  <a:schemeClr val="tx1">
                    <a:lumMod val="75000"/>
                    <a:lumOff val="25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smtClean="0">
              <a:solidFill>
                <a:schemeClr val="tx1">
                  <a:lumMod val="75000"/>
                  <a:lumOff val="25000"/>
                </a:schemeClr>
              </a:solidFill>
              <a:latin typeface="Century Gothic" panose="020B0502020202020204" pitchFamily="34" charset="0"/>
            </a:endParaRPr>
          </a:p>
          <a:p>
            <a:pPr marL="228600" lvl="0" indent="-228600">
              <a:spcAft>
                <a:spcPts val="600"/>
              </a:spcAft>
              <a:buFont typeface="+mj-lt"/>
              <a:buAutoNum type="arabicPeriod"/>
            </a:pPr>
            <a:r>
              <a:rPr lang="es-ES" sz="1200" b="0" i="0" kern="1200" dirty="0" smtClean="0">
                <a:solidFill>
                  <a:schemeClr val="tx1"/>
                </a:solidFill>
                <a:effectLst/>
                <a:latin typeface="+mn-lt"/>
                <a:ea typeface="+mn-ea"/>
                <a:cs typeface="+mn-cs"/>
              </a:rPr>
              <a:t>El porcentaje de </a:t>
            </a:r>
            <a:r>
              <a:rPr lang="es-ES" sz="1200" b="1" i="0" kern="1200" dirty="0" smtClean="0">
                <a:solidFill>
                  <a:schemeClr val="tx1"/>
                </a:solidFill>
                <a:effectLst/>
                <a:latin typeface="+mn-lt"/>
                <a:ea typeface="+mn-ea"/>
                <a:cs typeface="+mn-cs"/>
              </a:rPr>
              <a:t>hogares con inquilinos </a:t>
            </a:r>
            <a:r>
              <a:rPr lang="es-ES" sz="1200" b="0" i="0" kern="1200" dirty="0" smtClean="0">
                <a:solidFill>
                  <a:schemeClr val="tx1"/>
                </a:solidFill>
                <a:effectLst/>
                <a:latin typeface="+mn-lt"/>
                <a:ea typeface="+mn-ea"/>
                <a:cs typeface="+mn-cs"/>
              </a:rPr>
              <a:t>en una comunidad se encuentra entre los indicadores de conteos difíciles más fuertes. Los inquilinos se mudan con más frecuencia y tienen una mayor probabilidad de faltar durante el proceso de realización del censo. </a:t>
            </a:r>
            <a:r>
              <a:rPr lang="en-US" sz="1200" b="0" i="0" kern="1200" dirty="0" smtClean="0">
                <a:solidFill>
                  <a:schemeClr val="tx1"/>
                </a:solidFill>
                <a:effectLst/>
                <a:latin typeface="+mn-lt"/>
                <a:ea typeface="+mn-ea"/>
                <a:cs typeface="+mn-cs"/>
              </a:rPr>
              <a:t>[</a:t>
            </a:r>
            <a:r>
              <a:rPr lang="es-ES" dirty="0" smtClean="0"/>
              <a:t>hacer clic</a:t>
            </a:r>
            <a:r>
              <a:rPr lang="en-US" sz="1200" b="0" i="0" kern="1200" dirty="0" smtClean="0">
                <a:solidFill>
                  <a:schemeClr val="tx1"/>
                </a:solidFill>
                <a:effectLst/>
                <a:latin typeface="+mn-lt"/>
                <a:ea typeface="+mn-ea"/>
                <a:cs typeface="+mn-cs"/>
              </a:rPr>
              <a:t>]</a:t>
            </a:r>
          </a:p>
          <a:p>
            <a:pPr marL="228600" lvl="0" indent="-228600">
              <a:spcAft>
                <a:spcPts val="600"/>
              </a:spcAft>
              <a:buFont typeface="+mj-lt"/>
              <a:buAutoNum type="arabicPeriod"/>
            </a:pPr>
            <a:endParaRPr lang="en-US" sz="1200" kern="1200" dirty="0" smtClean="0">
              <a:solidFill>
                <a:schemeClr val="tx1"/>
              </a:solidFill>
              <a:effectLst/>
              <a:latin typeface="+mn-lt"/>
              <a:ea typeface="+mn-ea"/>
              <a:cs typeface="+mn-cs"/>
            </a:endParaRPr>
          </a:p>
          <a:p>
            <a:pPr marL="228600" lvl="0" indent="-228600">
              <a:spcAft>
                <a:spcPts val="600"/>
              </a:spcAft>
              <a:buFont typeface="+mj-lt"/>
              <a:buAutoNum type="arabicPeriod"/>
            </a:pPr>
            <a:r>
              <a:rPr lang="es-ES" dirty="0" smtClean="0"/>
              <a:t>Este será el primer censo que dependerá en gran medida de las respuestas en línea. También sabemos que un hogar sin una </a:t>
            </a:r>
            <a:r>
              <a:rPr lang="es-ES" b="1" dirty="0" smtClean="0"/>
              <a:t>suscripción de banda ancha </a:t>
            </a:r>
            <a:r>
              <a:rPr lang="es-ES" dirty="0" smtClean="0"/>
              <a:t>tiene menos probabilidades de saber sobre el censo y es más probable que no respondan por sí mismos. </a:t>
            </a:r>
            <a:r>
              <a:rPr lang="en-US" sz="1200" kern="1200" dirty="0" smtClean="0">
                <a:solidFill>
                  <a:schemeClr val="tx1"/>
                </a:solidFill>
                <a:effectLst/>
                <a:latin typeface="+mn-lt"/>
                <a:ea typeface="+mn-ea"/>
                <a:cs typeface="+mn-cs"/>
              </a:rPr>
              <a:t>[</a:t>
            </a:r>
            <a:r>
              <a:rPr lang="es-ES" dirty="0" smtClean="0"/>
              <a:t>hacer clic</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s-ES" dirty="0" smtClean="0"/>
              <a:t>Las personas por debajo del </a:t>
            </a:r>
            <a:r>
              <a:rPr lang="es-ES" b="1" dirty="0" smtClean="0"/>
              <a:t>nivel de pobreza </a:t>
            </a:r>
            <a:r>
              <a:rPr lang="es-ES" dirty="0" smtClean="0"/>
              <a:t>tienen menos probabilidades de tener registros administrativos completos para complementar el censo, tales como las declaraciones de impuestos. También son menos probables a tener </a:t>
            </a:r>
            <a:r>
              <a:rPr lang="es-ES" b="1" dirty="0" smtClean="0"/>
              <a:t>acceso al Internet </a:t>
            </a:r>
            <a:r>
              <a:rPr lang="es-ES" dirty="0" smtClean="0"/>
              <a:t>y tienden a ser </a:t>
            </a:r>
            <a:r>
              <a:rPr lang="es-ES" b="1" dirty="0" smtClean="0"/>
              <a:t>inquilinos</a:t>
            </a:r>
            <a:r>
              <a:rPr lang="es-ES" dirty="0" smtClean="0"/>
              <a:t>. </a:t>
            </a:r>
            <a:r>
              <a:rPr lang="en-US" sz="1200" kern="1200" dirty="0" smtClean="0">
                <a:solidFill>
                  <a:schemeClr val="tx1"/>
                </a:solidFill>
                <a:effectLst/>
                <a:latin typeface="+mn-lt"/>
                <a:ea typeface="+mn-ea"/>
                <a:cs typeface="+mn-cs"/>
              </a:rPr>
              <a:t>[</a:t>
            </a:r>
            <a:r>
              <a:rPr lang="es-ES" dirty="0" smtClean="0"/>
              <a:t>hacer clic</a:t>
            </a:r>
            <a:r>
              <a:rPr lang="en-US" sz="1200" kern="120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s-ES" dirty="0" smtClean="0"/>
              <a:t>Más </a:t>
            </a:r>
            <a:r>
              <a:rPr lang="es-ES" b="1" dirty="0" smtClean="0"/>
              <a:t>niños menores de 5 años que </a:t>
            </a:r>
            <a:r>
              <a:rPr lang="es-ES" dirty="0" smtClean="0"/>
              <a:t>viven en situaciones familiares complejas, como la custodia compartida de los padres o con un abuelo, lo que aumenta las posibilidades de que se les deje fuera del formulario del censo. Algunos padres nuevos creen erróneamente que el censo incorpora registros de nacimiento. No es así. </a:t>
            </a:r>
            <a:r>
              <a:rPr lang="en-US" sz="1200" b="0" i="0" kern="1200" dirty="0" smtClean="0">
                <a:solidFill>
                  <a:schemeClr val="tx1"/>
                </a:solidFill>
                <a:effectLst/>
                <a:latin typeface="+mn-lt"/>
                <a:ea typeface="+mn-ea"/>
                <a:cs typeface="+mn-cs"/>
              </a:rPr>
              <a:t>[</a:t>
            </a:r>
            <a:r>
              <a:rPr lang="es-ES" dirty="0" smtClean="0"/>
              <a:t>hacer clic</a:t>
            </a:r>
            <a:r>
              <a:rPr lang="en-US" sz="1200" b="0" i="0" kern="1200"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s-ES" dirty="0" smtClean="0"/>
              <a:t>Aquellos que se </a:t>
            </a:r>
            <a:r>
              <a:rPr lang="es-ES" b="1" dirty="0" smtClean="0"/>
              <a:t>mudaron recientemente </a:t>
            </a:r>
            <a:r>
              <a:rPr lang="es-ES" dirty="0" smtClean="0"/>
              <a:t>o los recién llegados posiblemente tengan poca conexión con los asuntos cívicos locales. Los registros administrativos sobre esta población serán más difíciles de obtener.</a:t>
            </a:r>
            <a:r>
              <a:rPr lang="en-US" sz="1200" b="0" kern="1200" baseline="0" dirty="0" smtClean="0">
                <a:solidFill>
                  <a:schemeClr val="tx1"/>
                </a:solidFill>
                <a:effectLst/>
                <a:latin typeface="+mn-lt"/>
                <a:ea typeface="+mn-ea"/>
                <a:cs typeface="+mn-cs"/>
              </a:rPr>
              <a:t> [</a:t>
            </a:r>
            <a:r>
              <a:rPr lang="es-ES" dirty="0" smtClean="0"/>
              <a:t>hacer clic</a:t>
            </a:r>
            <a:r>
              <a:rPr lang="en-US" sz="1200" b="0" kern="1200" baseline="0"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s-ES" dirty="0" smtClean="0"/>
              <a:t>Las personas que </a:t>
            </a:r>
            <a:r>
              <a:rPr lang="es-ES" b="1" dirty="0" smtClean="0"/>
              <a:t>nacen en otros países </a:t>
            </a:r>
            <a:r>
              <a:rPr lang="es-ES" dirty="0" smtClean="0"/>
              <a:t>son menos probables de estar familiarizadas con el censo. Algunos tampoco son ciudadanos y pueden temer las consecuencias de revelar su presencia y estatus legal al gobierno. </a:t>
            </a:r>
            <a:r>
              <a:rPr lang="en-US" sz="1200" b="0" i="0" kern="1200" dirty="0" smtClean="0">
                <a:solidFill>
                  <a:schemeClr val="tx1"/>
                </a:solidFill>
                <a:effectLst/>
                <a:latin typeface="+mn-lt"/>
                <a:ea typeface="+mn-ea"/>
                <a:cs typeface="+mn-cs"/>
              </a:rPr>
              <a:t>[</a:t>
            </a:r>
            <a:r>
              <a:rPr lang="es-ES" dirty="0" smtClean="0"/>
              <a:t>hacer clic</a:t>
            </a:r>
            <a:r>
              <a:rPr lang="en-US" sz="1200" b="0" i="0" kern="1200" dirty="0" smtClean="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F02424-F0F9-49EC-9B26-AAC384003C91}" type="slidenum">
              <a:rPr lang="en-US" smtClean="0"/>
              <a:t>7</a:t>
            </a:fld>
            <a:endParaRPr lang="en-US"/>
          </a:p>
        </p:txBody>
      </p:sp>
    </p:spTree>
    <p:extLst>
      <p:ext uri="{BB962C8B-B14F-4D97-AF65-F5344CB8AC3E}">
        <p14:creationId xmlns:p14="http://schemas.microsoft.com/office/powerpoint/2010/main" val="3241005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¿Dónde nos enfocaremos? </a:t>
            </a:r>
            <a:r>
              <a:rPr lang="en-US" baseline="0" dirty="0" smtClean="0"/>
              <a:t>[</a:t>
            </a:r>
            <a:r>
              <a:rPr lang="es-ES" dirty="0" smtClean="0"/>
              <a:t>hacer clic</a:t>
            </a:r>
            <a:r>
              <a:rPr lang="en-US" baseline="0" dirty="0" smtClean="0"/>
              <a:t>]</a:t>
            </a:r>
          </a:p>
          <a:p>
            <a:endParaRPr lang="en-US" dirty="0" smtClean="0"/>
          </a:p>
          <a:p>
            <a:r>
              <a:rPr lang="es-ES" dirty="0" smtClean="0"/>
              <a:t>Cuando echamos un vistazo más profundo, encontramos 4 comunidades con mayor riesgo de un </a:t>
            </a:r>
            <a:r>
              <a:rPr lang="es-ES" dirty="0" err="1" smtClean="0"/>
              <a:t>subconteo</a:t>
            </a:r>
            <a:r>
              <a:rPr lang="es-ES" dirty="0" smtClean="0"/>
              <a:t>.</a:t>
            </a:r>
          </a:p>
          <a:p>
            <a:endParaRPr lang="en-US" baseline="0" dirty="0" smtClean="0"/>
          </a:p>
          <a:p>
            <a:r>
              <a:rPr lang="es-ES" dirty="0" smtClean="0"/>
              <a:t>Estas cuatro comunidades poseen muchas de las mismas variables en la diapositiva anterior, lo que aumenta los puntajes difícil conteo. </a:t>
            </a:r>
            <a:r>
              <a:rPr lang="en-US" baseline="0" dirty="0" smtClean="0"/>
              <a:t>[</a:t>
            </a:r>
            <a:r>
              <a:rPr lang="es-ES" dirty="0" smtClean="0"/>
              <a:t>hacer clic</a:t>
            </a:r>
            <a:r>
              <a:rPr lang="en-US" baseline="0" dirty="0" smtClean="0"/>
              <a:t>]</a:t>
            </a:r>
          </a:p>
          <a:p>
            <a:endParaRPr lang="en-US" baseline="0" dirty="0" smtClean="0"/>
          </a:p>
          <a:p>
            <a:pPr marL="171450" indent="-171450">
              <a:buFont typeface="Arial" panose="020B0604020202020204" pitchFamily="34" charset="0"/>
              <a:buChar char="•"/>
            </a:pPr>
            <a:r>
              <a:rPr lang="es-ES" dirty="0" smtClean="0"/>
              <a:t>North Auburn (incluyendo </a:t>
            </a:r>
            <a:r>
              <a:rPr lang="es-ES" dirty="0" err="1" smtClean="0"/>
              <a:t>The</a:t>
            </a:r>
            <a:r>
              <a:rPr lang="es-ES" dirty="0" smtClean="0"/>
              <a:t> </a:t>
            </a:r>
            <a:r>
              <a:rPr lang="es-ES" dirty="0" err="1" smtClean="0"/>
              <a:t>Greens</a:t>
            </a:r>
            <a:r>
              <a:rPr lang="es-ES" dirty="0" smtClean="0"/>
              <a:t>) tiene el puntaje más alto de difícil conteo que cualquier otro tracto del censo de Placer (en 72), que es 35 puntos más alto que el nivel medio estatal de 37.</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El siguiente es </a:t>
            </a:r>
            <a:r>
              <a:rPr lang="es-ES" sz="1200" b="0" i="0" kern="1200" dirty="0" err="1" smtClean="0">
                <a:solidFill>
                  <a:schemeClr val="tx1"/>
                </a:solidFill>
                <a:effectLst/>
                <a:latin typeface="+mn-lt"/>
                <a:ea typeface="+mn-ea"/>
                <a:cs typeface="+mn-cs"/>
              </a:rPr>
              <a:t>Roseville</a:t>
            </a:r>
            <a:r>
              <a:rPr lang="es-ES" sz="1200" b="0" i="0" kern="1200" dirty="0" smtClean="0">
                <a:solidFill>
                  <a:schemeClr val="tx1"/>
                </a:solidFill>
                <a:effectLst/>
                <a:latin typeface="+mn-lt"/>
                <a:ea typeface="+mn-ea"/>
                <a:cs typeface="+mn-cs"/>
              </a:rPr>
              <a:t>, que incluye porciones de Central </a:t>
            </a:r>
            <a:r>
              <a:rPr lang="es-ES" sz="1200" b="0" i="0" kern="1200" dirty="0" err="1" smtClean="0">
                <a:solidFill>
                  <a:schemeClr val="tx1"/>
                </a:solidFill>
                <a:effectLst/>
                <a:latin typeface="+mn-lt"/>
                <a:ea typeface="+mn-ea"/>
                <a:cs typeface="+mn-cs"/>
              </a:rPr>
              <a:t>Roseville</a:t>
            </a:r>
            <a:r>
              <a:rPr lang="es-ES" sz="1200" b="0" i="0" kern="1200" dirty="0" smtClean="0">
                <a:solidFill>
                  <a:schemeClr val="tx1"/>
                </a:solidFill>
                <a:effectLst/>
                <a:latin typeface="+mn-lt"/>
                <a:ea typeface="+mn-ea"/>
                <a:cs typeface="+mn-cs"/>
              </a:rPr>
              <a:t> (puntaje de 58), rodea el ferrocarril hasta la línea del condado.</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sz="1200" b="0" i="0" kern="1200" dirty="0" smtClean="0">
                <a:solidFill>
                  <a:schemeClr val="tx1"/>
                </a:solidFill>
                <a:effectLst/>
                <a:latin typeface="+mn-lt"/>
                <a:ea typeface="+mn-ea"/>
                <a:cs typeface="+mn-cs"/>
              </a:rPr>
              <a:t>El tercero es una comunidad en Rocklin (puntaje de 49). Es un enclave, rodeado por un lado por la autopista 65 y la I-80 por el otro.</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s-ES" dirty="0" smtClean="0"/>
              <a:t>Por último, está Kings Beach (puntuación de 48).</a:t>
            </a:r>
          </a:p>
          <a:p>
            <a:pPr marL="0" indent="0">
              <a:buFont typeface="Arial" panose="020B0604020202020204" pitchFamily="34" charset="0"/>
              <a:buNone/>
            </a:pPr>
            <a:endParaRPr lang="en-US" baseline="0" dirty="0" smtClean="0"/>
          </a:p>
          <a:p>
            <a:r>
              <a:rPr lang="es-ES" dirty="0" smtClean="0"/>
              <a:t>Notarán que hay unas 13,000 personas viviendo en estas cuatro comunidades.</a:t>
            </a:r>
            <a:endParaRPr lang="en-US" baseline="0" dirty="0" smtClean="0"/>
          </a:p>
          <a:p>
            <a:endParaRPr lang="en-US" baseline="0" dirty="0" smtClean="0"/>
          </a:p>
          <a:p>
            <a:r>
              <a:rPr lang="es-ES" sz="1200" b="0" i="0" kern="1200" dirty="0" smtClean="0">
                <a:solidFill>
                  <a:schemeClr val="tx1"/>
                </a:solidFill>
                <a:effectLst/>
                <a:latin typeface="+mn-lt"/>
                <a:ea typeface="+mn-ea"/>
                <a:cs typeface="+mn-cs"/>
              </a:rPr>
              <a:t>Si el 20% (o alrededor de 2,600) no se cuentan, el Condado de Placer perderá más de $2.6 millones en ayuda federal anual durante 10 años hasta el próximo censo. </a:t>
            </a:r>
            <a:r>
              <a:rPr lang="en-US" baseline="0" dirty="0" smtClean="0"/>
              <a:t>[</a:t>
            </a:r>
            <a:r>
              <a:rPr lang="es-ES" dirty="0" smtClean="0"/>
              <a:t>hacer clic</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5FF02424-F0F9-49EC-9B26-AAC384003C91}" type="slidenum">
              <a:rPr lang="en-US" smtClean="0"/>
              <a:t>8</a:t>
            </a:fld>
            <a:endParaRPr lang="en-US"/>
          </a:p>
        </p:txBody>
      </p:sp>
    </p:spTree>
    <p:extLst>
      <p:ext uri="{BB962C8B-B14F-4D97-AF65-F5344CB8AC3E}">
        <p14:creationId xmlns:p14="http://schemas.microsoft.com/office/powerpoint/2010/main" val="304549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¿Dónde más nos enfocaremos? </a:t>
            </a:r>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endParaRPr lang="en-US" dirty="0" smtClean="0"/>
          </a:p>
          <a:p>
            <a:r>
              <a:rPr lang="es-ES" sz="1200" b="0" i="0" kern="1200" dirty="0" smtClean="0">
                <a:solidFill>
                  <a:schemeClr val="tx1"/>
                </a:solidFill>
                <a:effectLst/>
                <a:latin typeface="+mn-lt"/>
                <a:ea typeface="+mn-ea"/>
                <a:cs typeface="+mn-cs"/>
              </a:rPr>
              <a:t>Además, hay otras comunidades con puntajes de difícil conteo más altos que el nivel medio de California. </a:t>
            </a:r>
            <a:r>
              <a:rPr lang="en-US" baseline="0" dirty="0" smtClean="0"/>
              <a:t>[</a:t>
            </a:r>
            <a:r>
              <a:rPr lang="es-ES" dirty="0" smtClean="0"/>
              <a:t>haga clic dos veces</a:t>
            </a:r>
            <a:r>
              <a:rPr lang="en-US" baseline="0" dirty="0" smtClean="0"/>
              <a:t>]</a:t>
            </a:r>
          </a:p>
          <a:p>
            <a:endParaRPr lang="en-US" baseline="0" dirty="0" smtClean="0"/>
          </a:p>
          <a:p>
            <a:pPr marL="171450" indent="-171450">
              <a:buFont typeface="Arial" panose="020B0604020202020204" pitchFamily="34" charset="0"/>
              <a:buChar char="•"/>
            </a:pPr>
            <a:r>
              <a:rPr lang="en-US" baseline="0" dirty="0" smtClean="0"/>
              <a:t>Tahoe City</a:t>
            </a:r>
          </a:p>
          <a:p>
            <a:pPr marL="171450" indent="-171450">
              <a:buFont typeface="Arial" panose="020B0604020202020204" pitchFamily="34" charset="0"/>
              <a:buChar char="•"/>
            </a:pPr>
            <a:r>
              <a:rPr lang="en-US" baseline="0" dirty="0" smtClean="0"/>
              <a:t>Foresthill</a:t>
            </a:r>
          </a:p>
          <a:p>
            <a:pPr marL="171450" indent="-171450">
              <a:buFont typeface="Arial" panose="020B0604020202020204" pitchFamily="34" charset="0"/>
              <a:buChar char="•"/>
            </a:pPr>
            <a:r>
              <a:rPr lang="en-US" baseline="0" dirty="0" smtClean="0"/>
              <a:t>Sheridan</a:t>
            </a:r>
          </a:p>
          <a:p>
            <a:pPr marL="171450" indent="-171450">
              <a:buFont typeface="Arial" panose="020B0604020202020204" pitchFamily="34" charset="0"/>
              <a:buChar char="•"/>
            </a:pPr>
            <a:r>
              <a:rPr lang="en-US" baseline="0" dirty="0" smtClean="0"/>
              <a:t>Lincoln, </a:t>
            </a:r>
            <a:r>
              <a:rPr lang="es-ES" sz="1200" b="0" i="0" kern="1200" dirty="0" smtClean="0">
                <a:solidFill>
                  <a:schemeClr val="tx1"/>
                </a:solidFill>
                <a:effectLst/>
                <a:latin typeface="+mn-lt"/>
                <a:ea typeface="+mn-ea"/>
                <a:cs typeface="+mn-cs"/>
              </a:rPr>
              <a:t>al un costado de </a:t>
            </a:r>
            <a:r>
              <a:rPr lang="es-ES" sz="1200" b="0" i="0" kern="1200" dirty="0" err="1" smtClean="0">
                <a:solidFill>
                  <a:schemeClr val="tx1"/>
                </a:solidFill>
                <a:effectLst/>
                <a:latin typeface="+mn-lt"/>
                <a:ea typeface="+mn-ea"/>
                <a:cs typeface="+mn-cs"/>
              </a:rPr>
              <a:t>First</a:t>
            </a:r>
            <a:r>
              <a:rPr lang="es-ES" sz="1200" b="0" i="0" kern="1200" dirty="0" smtClean="0">
                <a:solidFill>
                  <a:schemeClr val="tx1"/>
                </a:solidFill>
                <a:effectLst/>
                <a:latin typeface="+mn-lt"/>
                <a:ea typeface="+mn-ea"/>
                <a:cs typeface="+mn-cs"/>
              </a:rPr>
              <a:t> Street</a:t>
            </a:r>
            <a:endParaRPr lang="en-US" baseline="0" dirty="0" smtClean="0"/>
          </a:p>
          <a:p>
            <a:endParaRPr lang="en-US" baseline="0" dirty="0" smtClean="0"/>
          </a:p>
          <a:p>
            <a:r>
              <a:rPr lang="en-US" baseline="0" dirty="0" smtClean="0"/>
              <a:t>[</a:t>
            </a:r>
            <a:r>
              <a:rPr lang="en-US" sz="1200" b="0" i="0" kern="1200" dirty="0" err="1" smtClean="0">
                <a:solidFill>
                  <a:schemeClr val="tx1"/>
                </a:solidFill>
                <a:effectLst/>
                <a:latin typeface="+mn-lt"/>
                <a:ea typeface="+mn-ea"/>
                <a:cs typeface="+mn-cs"/>
              </a:rPr>
              <a:t>hacer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clic</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FF02424-F0F9-49EC-9B26-AAC384003C91}" type="slidenum">
              <a:rPr lang="en-US" smtClean="0"/>
              <a:t>9</a:t>
            </a:fld>
            <a:endParaRPr lang="en-US"/>
          </a:p>
        </p:txBody>
      </p:sp>
    </p:spTree>
    <p:extLst>
      <p:ext uri="{BB962C8B-B14F-4D97-AF65-F5344CB8AC3E}">
        <p14:creationId xmlns:p14="http://schemas.microsoft.com/office/powerpoint/2010/main" val="229265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274039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pPr/>
              <a:t>‹#›</a:t>
            </a:fld>
            <a:endParaRPr lang="en-US" dirty="0"/>
          </a:p>
        </p:txBody>
      </p:sp>
    </p:spTree>
    <p:extLst>
      <p:ext uri="{BB962C8B-B14F-4D97-AF65-F5344CB8AC3E}">
        <p14:creationId xmlns:p14="http://schemas.microsoft.com/office/powerpoint/2010/main" val="24334166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57006" y="1098550"/>
            <a:ext cx="14632305" cy="23406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51625" y="1098550"/>
            <a:ext cx="43498930" cy="23406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pPr/>
              <a:t>‹#›</a:t>
            </a:fld>
            <a:endParaRPr lang="en-US" dirty="0"/>
          </a:p>
        </p:txBody>
      </p:sp>
    </p:spTree>
    <p:extLst>
      <p:ext uri="{BB962C8B-B14F-4D97-AF65-F5344CB8AC3E}">
        <p14:creationId xmlns:p14="http://schemas.microsoft.com/office/powerpoint/2010/main" val="11168328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020616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800">
                <a:solidFill>
                  <a:schemeClr val="tx1">
                    <a:tint val="75000"/>
                  </a:schemeClr>
                </a:solidFill>
              </a:defRPr>
            </a:lvl1pPr>
            <a:lvl2pPr marL="1088639" indent="0">
              <a:buNone/>
              <a:defRPr sz="4300">
                <a:solidFill>
                  <a:schemeClr val="tx1">
                    <a:tint val="75000"/>
                  </a:schemeClr>
                </a:solidFill>
              </a:defRPr>
            </a:lvl2pPr>
            <a:lvl3pPr marL="2177278" indent="0">
              <a:buNone/>
              <a:defRPr sz="3800">
                <a:solidFill>
                  <a:schemeClr val="tx1">
                    <a:tint val="75000"/>
                  </a:schemeClr>
                </a:solidFill>
              </a:defRPr>
            </a:lvl3pPr>
            <a:lvl4pPr marL="3265917" indent="0">
              <a:buNone/>
              <a:defRPr sz="3300">
                <a:solidFill>
                  <a:schemeClr val="tx1">
                    <a:tint val="75000"/>
                  </a:schemeClr>
                </a:solidFill>
              </a:defRPr>
            </a:lvl4pPr>
            <a:lvl5pPr marL="4354556" indent="0">
              <a:buNone/>
              <a:defRPr sz="3300">
                <a:solidFill>
                  <a:schemeClr val="tx1">
                    <a:tint val="75000"/>
                  </a:schemeClr>
                </a:solidFill>
              </a:defRPr>
            </a:lvl5pPr>
            <a:lvl6pPr marL="5443195" indent="0">
              <a:buNone/>
              <a:defRPr sz="3300">
                <a:solidFill>
                  <a:schemeClr val="tx1">
                    <a:tint val="75000"/>
                  </a:schemeClr>
                </a:solidFill>
              </a:defRPr>
            </a:lvl6pPr>
            <a:lvl7pPr marL="6531834" indent="0">
              <a:buNone/>
              <a:defRPr sz="3300">
                <a:solidFill>
                  <a:schemeClr val="tx1">
                    <a:tint val="75000"/>
                  </a:schemeClr>
                </a:solidFill>
              </a:defRPr>
            </a:lvl7pPr>
            <a:lvl8pPr marL="7620472" indent="0">
              <a:buNone/>
              <a:defRPr sz="3300">
                <a:solidFill>
                  <a:schemeClr val="tx1">
                    <a:tint val="75000"/>
                  </a:schemeClr>
                </a:solidFill>
              </a:defRPr>
            </a:lvl8pPr>
            <a:lvl9pPr marL="8709111" indent="0">
              <a:buNone/>
              <a:defRPr sz="33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8" name="Footer Placeholder 7"/>
          <p:cNvSpPr>
            <a:spLocks noGrp="1"/>
          </p:cNvSpPr>
          <p:nvPr>
            <p:ph type="ftr" sz="quarter" idx="11"/>
          </p:nvPr>
        </p:nvSpPr>
        <p:spPr/>
        <p:txBody>
          <a:bodyPr/>
          <a:lstStyle/>
          <a:p>
            <a:r>
              <a:rPr lang="en-US" dirty="0" smtClean="0"/>
              <a:t>Apr 2019 I Department Heads Meeting</a:t>
            </a:r>
            <a:endParaRPr lang="en-US" dirty="0"/>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9778769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51623" y="6400801"/>
            <a:ext cx="29065619"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2723696" y="6400801"/>
            <a:ext cx="29065616"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7"/>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9" name="Footer Placeholder 8"/>
          <p:cNvSpPr>
            <a:spLocks noGrp="1"/>
          </p:cNvSpPr>
          <p:nvPr>
            <p:ph type="ftr" sz="quarter" idx="11"/>
          </p:nvPr>
        </p:nvSpPr>
        <p:spPr/>
        <p:txBody>
          <a:bodyPr/>
          <a:lstStyle/>
          <a:p>
            <a:r>
              <a:rPr lang="en-US" dirty="0" smtClean="0"/>
              <a:t>Apr 2019 I Department Heads Meeting</a:t>
            </a:r>
            <a:endParaRPr lang="en-US" dirty="0"/>
          </a:p>
        </p:txBody>
      </p:sp>
      <p:sp>
        <p:nvSpPr>
          <p:cNvPr id="10" name="Slide Number Placeholder 9"/>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4181722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11" name="Footer Placeholder 10"/>
          <p:cNvSpPr>
            <a:spLocks noGrp="1"/>
          </p:cNvSpPr>
          <p:nvPr>
            <p:ph type="ftr" sz="quarter" idx="11"/>
          </p:nvPr>
        </p:nvSpPr>
        <p:spPr/>
        <p:txBody>
          <a:bodyPr/>
          <a:lstStyle/>
          <a:p>
            <a:r>
              <a:rPr lang="en-US" dirty="0" smtClean="0"/>
              <a:t>Apr 2019 I Department Heads Meeting</a:t>
            </a:r>
            <a:endParaRPr lang="en-US" dirty="0"/>
          </a:p>
        </p:txBody>
      </p:sp>
      <p:sp>
        <p:nvSpPr>
          <p:cNvPr id="12" name="Slide Number Placeholder 11"/>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3698365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7" name="Footer Placeholder 6"/>
          <p:cNvSpPr>
            <a:spLocks noGrp="1"/>
          </p:cNvSpPr>
          <p:nvPr>
            <p:ph type="ftr" sz="quarter" idx="11"/>
          </p:nvPr>
        </p:nvSpPr>
        <p:spPr/>
        <p:txBody>
          <a:bodyPr/>
          <a:lstStyle/>
          <a:p>
            <a:r>
              <a:rPr lang="en-US" dirty="0" smtClean="0"/>
              <a:t>Apr 2019 I Department Heads Meeting</a:t>
            </a:r>
            <a:endParaRPr lang="en-US" dirty="0"/>
          </a:p>
        </p:txBody>
      </p:sp>
      <p:sp>
        <p:nvSpPr>
          <p:cNvPr id="8" name="Slide Number Placeholder 7"/>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9577111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6" name="Footer Placeholder 5"/>
          <p:cNvSpPr>
            <a:spLocks noGrp="1"/>
          </p:cNvSpPr>
          <p:nvPr>
            <p:ph type="ftr" sz="quarter" idx="11"/>
          </p:nvPr>
        </p:nvSpPr>
        <p:spPr/>
        <p:txBody>
          <a:bodyPr/>
          <a:lstStyle/>
          <a:p>
            <a:r>
              <a:rPr lang="en-US" dirty="0" smtClean="0"/>
              <a:t>Apr 2019 I Department Heads Meeting</a:t>
            </a:r>
            <a:endParaRPr lang="en-US" dirty="0"/>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1018426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9" name="Footer Placeholder 8"/>
          <p:cNvSpPr>
            <a:spLocks noGrp="1"/>
          </p:cNvSpPr>
          <p:nvPr>
            <p:ph type="ftr" sz="quarter" idx="11"/>
          </p:nvPr>
        </p:nvSpPr>
        <p:spPr/>
        <p:txBody>
          <a:bodyPr/>
          <a:lstStyle/>
          <a:p>
            <a:r>
              <a:rPr lang="en-US" dirty="0" smtClean="0"/>
              <a:t>Apr 2019 I Department Heads Meeting</a:t>
            </a:r>
            <a:endParaRPr lang="en-US" dirty="0"/>
          </a:p>
        </p:txBody>
      </p:sp>
      <p:sp>
        <p:nvSpPr>
          <p:cNvPr id="10" name="Slide Number Placeholder 9"/>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821479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7600"/>
            </a:lvl1pPr>
            <a:lvl2pPr marL="1088639" indent="0">
              <a:buNone/>
              <a:defRPr sz="6700"/>
            </a:lvl2pPr>
            <a:lvl3pPr marL="2177278" indent="0">
              <a:buNone/>
              <a:defRPr sz="5700"/>
            </a:lvl3pPr>
            <a:lvl4pPr marL="3265917" indent="0">
              <a:buNone/>
              <a:defRPr sz="4800"/>
            </a:lvl4pPr>
            <a:lvl5pPr marL="4354556" indent="0">
              <a:buNone/>
              <a:defRPr sz="4800"/>
            </a:lvl5pPr>
            <a:lvl6pPr marL="5443195" indent="0">
              <a:buNone/>
              <a:defRPr sz="4800"/>
            </a:lvl6pPr>
            <a:lvl7pPr marL="6531834" indent="0">
              <a:buNone/>
              <a:defRPr sz="4800"/>
            </a:lvl7pPr>
            <a:lvl8pPr marL="7620472" indent="0">
              <a:buNone/>
              <a:defRPr sz="4800"/>
            </a:lvl8pPr>
            <a:lvl9pPr marL="8709111" indent="0">
              <a:buNone/>
              <a:defRPr sz="4800"/>
            </a:lvl9pPr>
          </a:lstStyle>
          <a:p>
            <a:endParaRPr lang="en-US"/>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en-US" smtClean="0"/>
              <a:t>Click to edit Master text styles</a:t>
            </a:r>
          </a:p>
        </p:txBody>
      </p:sp>
      <p:sp>
        <p:nvSpPr>
          <p:cNvPr id="8" name="Date Placeholder 7"/>
          <p:cNvSpPr>
            <a:spLocks noGrp="1"/>
          </p:cNvSpPr>
          <p:nvPr>
            <p:ph type="dt" sz="half" idx="10"/>
          </p:nvPr>
        </p:nvSpPr>
        <p:spPr/>
        <p:txBody>
          <a:bodyPr/>
          <a:lstStyle/>
          <a:p>
            <a:r>
              <a:rPr lang="en-US" sz="1600" smtClean="0">
                <a:latin typeface="Century Gothic" panose="020B0502020202020204" pitchFamily="34" charset="0"/>
              </a:rPr>
              <a:t>Placer County Health and Human Services </a:t>
            </a:r>
            <a:endParaRPr lang="en-US" dirty="0"/>
          </a:p>
        </p:txBody>
      </p:sp>
      <p:sp>
        <p:nvSpPr>
          <p:cNvPr id="9" name="Footer Placeholder 8"/>
          <p:cNvSpPr>
            <a:spLocks noGrp="1"/>
          </p:cNvSpPr>
          <p:nvPr>
            <p:ph type="ftr" sz="quarter" idx="11"/>
          </p:nvPr>
        </p:nvSpPr>
        <p:spPr/>
        <p:txBody>
          <a:bodyPr/>
          <a:lstStyle/>
          <a:p>
            <a:r>
              <a:rPr lang="en-US" dirty="0" smtClean="0"/>
              <a:t>Apr 2019 I Department Heads Meeting</a:t>
            </a:r>
            <a:endParaRPr lang="en-US" dirty="0"/>
          </a:p>
        </p:txBody>
      </p:sp>
      <p:sp>
        <p:nvSpPr>
          <p:cNvPr id="10" name="Slide Number Placeholder 9"/>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5941338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17728" tIns="108864" rIns="217728" bIns="10886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01"/>
            <a:ext cx="21948458" cy="9051926"/>
          </a:xfrm>
          <a:prstGeom prst="rect">
            <a:avLst/>
          </a:prstGeom>
        </p:spPr>
        <p:txBody>
          <a:bodyPr vert="horz" lIns="217728" tIns="108864" rIns="217728" bIns="10886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19359" y="12712701"/>
            <a:ext cx="5690341" cy="730250"/>
          </a:xfrm>
          <a:prstGeom prst="rect">
            <a:avLst/>
          </a:prstGeom>
        </p:spPr>
        <p:txBody>
          <a:bodyPr vert="horz" lIns="217728" tIns="108864" rIns="217728" bIns="108864" rtlCol="0" anchor="ctr"/>
          <a:lstStyle>
            <a:lvl1pPr algn="l">
              <a:defRPr sz="2900">
                <a:solidFill>
                  <a:schemeClr val="tx1">
                    <a:tint val="75000"/>
                  </a:schemeClr>
                </a:solidFill>
              </a:defRPr>
            </a:lvl1pPr>
          </a:lstStyle>
          <a:p>
            <a:r>
              <a:rPr lang="en-US" sz="1600" smtClean="0">
                <a:latin typeface="Century Gothic" panose="020B0502020202020204" pitchFamily="34" charset="0"/>
              </a:rPr>
              <a:t>Placer County Health and Human Services </a:t>
            </a:r>
            <a:endParaRPr lang="en-US" dirty="0"/>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217728" tIns="108864" rIns="217728" bIns="108864" rtlCol="0" anchor="ctr"/>
          <a:lstStyle>
            <a:lvl1pPr algn="ctr">
              <a:defRPr lang="en-US" sz="1600" kern="1200" dirty="0" smtClean="0">
                <a:solidFill>
                  <a:schemeClr val="tx1">
                    <a:tint val="75000"/>
                  </a:schemeClr>
                </a:solidFill>
                <a:latin typeface="Century Gothic" panose="020B0502020202020204" pitchFamily="34" charset="0"/>
                <a:ea typeface="+mn-ea"/>
                <a:cs typeface="+mn-cs"/>
              </a:defRPr>
            </a:lvl1pPr>
          </a:lstStyle>
          <a:p>
            <a:r>
              <a:rPr lang="en-US" smtClean="0"/>
              <a:t>Jan 2019 I Executive Committee</a:t>
            </a:r>
            <a:endParaRPr lang="en-US" dirty="0"/>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lIns="217728" tIns="108864" rIns="217728" bIns="108864" rtlCol="0" anchor="ctr"/>
          <a:lstStyle>
            <a:lvl1pPr algn="r">
              <a:defRPr sz="2000">
                <a:solidFill>
                  <a:schemeClr val="tx1">
                    <a:tint val="75000"/>
                  </a:schemeClr>
                </a:solidFill>
                <a:latin typeface="Century Gothic" panose="020B0502020202020204" pitchFamily="34" charset="0"/>
              </a:defRPr>
            </a:lvl1pPr>
          </a:lstStyle>
          <a:p>
            <a:fld id="{434729E3-2E82-4CFB-8E7C-60B0DB8F16A9}" type="slidenum">
              <a:rPr lang="en-US" smtClean="0"/>
              <a:pPr/>
              <a:t>‹#›</a:t>
            </a:fld>
            <a:endParaRPr lang="en-US" dirty="0"/>
          </a:p>
        </p:txBody>
      </p:sp>
      <p:cxnSp>
        <p:nvCxnSpPr>
          <p:cNvPr id="8" name="Straight Connector 7"/>
          <p:cNvCxnSpPr/>
          <p:nvPr userDrawn="1"/>
        </p:nvCxnSpPr>
        <p:spPr>
          <a:xfrm>
            <a:off x="1219359" y="2835276"/>
            <a:ext cx="21948457" cy="0"/>
          </a:xfrm>
          <a:prstGeom prst="line">
            <a:avLst/>
          </a:prstGeom>
          <a:ln w="25400">
            <a:solidFill>
              <a:srgbClr val="D8D1C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19359" y="12712701"/>
            <a:ext cx="21948457" cy="0"/>
          </a:xfrm>
          <a:prstGeom prst="line">
            <a:avLst/>
          </a:prstGeom>
          <a:ln w="22225">
            <a:solidFill>
              <a:srgbClr val="D8D1CA">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63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2177278" rtl="0" eaLnBrk="1" latinLnBrk="0" hangingPunct="1">
        <a:spcBef>
          <a:spcPct val="0"/>
        </a:spcBef>
        <a:buNone/>
        <a:defRPr sz="10500" kern="1200">
          <a:solidFill>
            <a:srgbClr val="0075C9"/>
          </a:solidFill>
          <a:latin typeface="Century Gothic" panose="020B0502020202020204" pitchFamily="34" charset="0"/>
          <a:ea typeface="+mj-ea"/>
          <a:cs typeface="+mj-cs"/>
        </a:defRPr>
      </a:lvl1pPr>
    </p:titleStyle>
    <p:bodyStyle>
      <a:lvl1pPr marL="816479" indent="-816479" algn="l" defTabSz="2177278" rtl="0" eaLnBrk="1" latinLnBrk="0" hangingPunct="1">
        <a:spcBef>
          <a:spcPct val="20000"/>
        </a:spcBef>
        <a:buFont typeface="Arial" panose="020B0604020202020204" pitchFamily="34" charset="0"/>
        <a:buChar char="•"/>
        <a:defRPr sz="7600" kern="1200">
          <a:solidFill>
            <a:srgbClr val="646464"/>
          </a:solidFill>
          <a:latin typeface="Century Gothic" panose="020B0502020202020204" pitchFamily="34" charset="0"/>
          <a:ea typeface="+mn-ea"/>
          <a:cs typeface="+mn-cs"/>
        </a:defRPr>
      </a:lvl1pPr>
      <a:lvl2pPr marL="1769038" indent="-680399" algn="l" defTabSz="2177278" rtl="0" eaLnBrk="1" latinLnBrk="0" hangingPunct="1">
        <a:spcBef>
          <a:spcPct val="20000"/>
        </a:spcBef>
        <a:buFont typeface="Arial" panose="020B0604020202020204" pitchFamily="34" charset="0"/>
        <a:buChar char="–"/>
        <a:defRPr sz="6700" kern="1200">
          <a:solidFill>
            <a:srgbClr val="646464"/>
          </a:solidFill>
          <a:latin typeface="Century Gothic" panose="020B0502020202020204" pitchFamily="34" charset="0"/>
          <a:ea typeface="+mn-ea"/>
          <a:cs typeface="+mn-cs"/>
        </a:defRPr>
      </a:lvl2pPr>
      <a:lvl3pPr marL="2721597" indent="-544319" algn="l" defTabSz="2177278" rtl="0" eaLnBrk="1" latinLnBrk="0" hangingPunct="1">
        <a:spcBef>
          <a:spcPct val="20000"/>
        </a:spcBef>
        <a:buFont typeface="Arial" panose="020B0604020202020204" pitchFamily="34" charset="0"/>
        <a:buChar char="•"/>
        <a:defRPr sz="5700" kern="1200">
          <a:solidFill>
            <a:srgbClr val="646464"/>
          </a:solidFill>
          <a:latin typeface="Century Gothic" panose="020B0502020202020204" pitchFamily="34" charset="0"/>
          <a:ea typeface="+mn-ea"/>
          <a:cs typeface="+mn-cs"/>
        </a:defRPr>
      </a:lvl3pPr>
      <a:lvl4pPr marL="3810236"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4pPr>
      <a:lvl5pPr marL="4898875"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5pPr>
      <a:lvl6pPr marL="5987514"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www.placercounts.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rmartinez@placer.ca.gov" TargetMode="External"/><Relationship Id="rId5" Type="http://schemas.openxmlformats.org/officeDocument/2006/relationships/hyperlink" Target="mailto:nstreega@placer.ca.gov" TargetMode="External"/><Relationship Id="rId4" Type="http://schemas.openxmlformats.org/officeDocument/2006/relationships/hyperlink" Target="mailto:vblake@placercf.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64457" y="0"/>
            <a:ext cx="24551632" cy="13810293"/>
          </a:xfrm>
          <a:prstGeom prst="rect">
            <a:avLst/>
          </a:prstGeom>
        </p:spPr>
      </p:pic>
      <p:sp>
        <p:nvSpPr>
          <p:cNvPr id="4" name="Rectangle 3"/>
          <p:cNvSpPr/>
          <p:nvPr/>
        </p:nvSpPr>
        <p:spPr>
          <a:xfrm>
            <a:off x="-164457" y="9525000"/>
            <a:ext cx="24626244" cy="4285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400" b="1" dirty="0">
              <a:solidFill>
                <a:schemeClr val="tx1">
                  <a:lumMod val="50000"/>
                  <a:lumOff val="50000"/>
                </a:schemeClr>
              </a:solidFill>
              <a:latin typeface="Century Gothic" panose="020B0502020202020204" pitchFamily="34" charset="0"/>
            </a:endParaRPr>
          </a:p>
        </p:txBody>
      </p:sp>
      <p:sp>
        <p:nvSpPr>
          <p:cNvPr id="5" name="TextBox 4"/>
          <p:cNvSpPr txBox="1"/>
          <p:nvPr/>
        </p:nvSpPr>
        <p:spPr>
          <a:xfrm>
            <a:off x="11271291" y="9525000"/>
            <a:ext cx="12601527" cy="5247590"/>
          </a:xfrm>
          <a:prstGeom prst="rect">
            <a:avLst/>
          </a:prstGeom>
          <a:noFill/>
        </p:spPr>
        <p:txBody>
          <a:bodyPr wrap="none" rtlCol="0">
            <a:spAutoFit/>
          </a:bodyPr>
          <a:lstStyle/>
          <a:p>
            <a:pPr algn="ctr"/>
            <a:r>
              <a:rPr lang="en-US" sz="13800" b="1" dirty="0">
                <a:solidFill>
                  <a:srgbClr val="003CA5"/>
                </a:solidFill>
                <a:latin typeface="Century Gothic" panose="020B0502020202020204" pitchFamily="34" charset="0"/>
              </a:rPr>
              <a:t>Placer Counts </a:t>
            </a:r>
            <a:endParaRPr lang="en-US" sz="13800" dirty="0">
              <a:solidFill>
                <a:srgbClr val="003CA5"/>
              </a:solidFill>
              <a:latin typeface="Century Gothic" panose="020B0502020202020204" pitchFamily="34" charset="0"/>
            </a:endParaRPr>
          </a:p>
          <a:p>
            <a:pPr algn="ctr">
              <a:spcAft>
                <a:spcPts val="600"/>
              </a:spcAft>
            </a:pPr>
            <a:r>
              <a:rPr lang="en-US" sz="8000" b="1" dirty="0" err="1" smtClean="0">
                <a:solidFill>
                  <a:srgbClr val="003CA5"/>
                </a:solidFill>
                <a:latin typeface="Century Gothic" panose="020B0502020202020204" pitchFamily="34" charset="0"/>
              </a:rPr>
              <a:t>Censo</a:t>
            </a:r>
            <a:r>
              <a:rPr lang="en-US" sz="8000" b="1" dirty="0" smtClean="0">
                <a:solidFill>
                  <a:srgbClr val="003CA5"/>
                </a:solidFill>
                <a:latin typeface="Century Gothic" panose="020B0502020202020204" pitchFamily="34" charset="0"/>
              </a:rPr>
              <a:t> </a:t>
            </a:r>
            <a:r>
              <a:rPr lang="en-US" sz="8000" b="1" dirty="0" smtClean="0">
                <a:solidFill>
                  <a:srgbClr val="003CA5"/>
                </a:solidFill>
                <a:latin typeface="Century Gothic" panose="020B0502020202020204" pitchFamily="34" charset="0"/>
              </a:rPr>
              <a:t>2020</a:t>
            </a:r>
            <a:endParaRPr lang="en-US" sz="8000" b="1" dirty="0">
              <a:solidFill>
                <a:srgbClr val="003CA5"/>
              </a:solidFill>
              <a:latin typeface="Century Gothic" panose="020B0502020202020204" pitchFamily="34" charset="0"/>
            </a:endParaRPr>
          </a:p>
          <a:p>
            <a:pPr algn="ctr">
              <a:spcAft>
                <a:spcPts val="1200"/>
              </a:spcAft>
            </a:pPr>
            <a:r>
              <a:rPr lang="en-US" sz="5400" b="1" dirty="0" err="1" smtClean="0">
                <a:solidFill>
                  <a:schemeClr val="tx1">
                    <a:lumMod val="50000"/>
                    <a:lumOff val="50000"/>
                  </a:schemeClr>
                </a:solidFill>
                <a:latin typeface="Century Gothic" panose="020B0502020202020204" pitchFamily="34" charset="0"/>
              </a:rPr>
              <a:t>Descripción</a:t>
            </a:r>
            <a:r>
              <a:rPr lang="en-US" sz="5400" b="1" dirty="0" smtClean="0">
                <a:solidFill>
                  <a:schemeClr val="tx1">
                    <a:lumMod val="50000"/>
                    <a:lumOff val="50000"/>
                  </a:schemeClr>
                </a:solidFill>
                <a:latin typeface="Century Gothic" panose="020B0502020202020204" pitchFamily="34" charset="0"/>
              </a:rPr>
              <a:t> General Oct </a:t>
            </a:r>
            <a:r>
              <a:rPr lang="en-US" sz="5400" b="1" dirty="0">
                <a:solidFill>
                  <a:schemeClr val="tx1">
                    <a:lumMod val="50000"/>
                    <a:lumOff val="50000"/>
                  </a:schemeClr>
                </a:solidFill>
                <a:latin typeface="Century Gothic" panose="020B0502020202020204" pitchFamily="34" charset="0"/>
              </a:rPr>
              <a:t>2019</a:t>
            </a:r>
            <a:endParaRPr lang="en-US" sz="4000" b="1" dirty="0">
              <a:solidFill>
                <a:schemeClr val="tx1">
                  <a:lumMod val="50000"/>
                  <a:lumOff val="50000"/>
                </a:schemeClr>
              </a:solidFill>
              <a:latin typeface="Century Gothic" panose="020B0502020202020204" pitchFamily="34" charset="0"/>
            </a:endParaRPr>
          </a:p>
          <a:p>
            <a:endParaRPr lang="en-US" dirty="0"/>
          </a:p>
        </p:txBody>
      </p:sp>
      <p:grpSp>
        <p:nvGrpSpPr>
          <p:cNvPr id="8" name="Group 7"/>
          <p:cNvGrpSpPr/>
          <p:nvPr/>
        </p:nvGrpSpPr>
        <p:grpSpPr>
          <a:xfrm>
            <a:off x="839787" y="10099155"/>
            <a:ext cx="7368076" cy="3136982"/>
            <a:chOff x="337429" y="10204606"/>
            <a:chExt cx="7368076" cy="3136982"/>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429" y="10204606"/>
              <a:ext cx="2908072" cy="1371600"/>
            </a:xfrm>
            <a:prstGeom prst="rect">
              <a:avLst/>
            </a:prstGeom>
          </p:spPr>
        </p:pic>
        <p:pic>
          <p:nvPicPr>
            <p:cNvPr id="11" name="Picture 2" descr="https://www.placercoe.k12.ca.us/departments/ece/PublishingImages/Pages/about/First%205%20Placer%20Logo.f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5906" y="12061428"/>
              <a:ext cx="356554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7420" y="10296046"/>
              <a:ext cx="3298085" cy="1280160"/>
            </a:xfrm>
            <a:prstGeom prst="rect">
              <a:avLst/>
            </a:prstGeom>
          </p:spPr>
        </p:pic>
      </p:grpSp>
    </p:spTree>
    <p:extLst>
      <p:ext uri="{BB962C8B-B14F-4D97-AF65-F5344CB8AC3E}">
        <p14:creationId xmlns:p14="http://schemas.microsoft.com/office/powerpoint/2010/main" val="298867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9600" b="1" dirty="0" smtClean="0">
                <a:solidFill>
                  <a:srgbClr val="003CA5"/>
                </a:solidFill>
              </a:rPr>
              <a:t>¿</a:t>
            </a:r>
            <a:r>
              <a:rPr lang="en-US" sz="9600" b="1" dirty="0" err="1" smtClean="0">
                <a:solidFill>
                  <a:srgbClr val="003CA5"/>
                </a:solidFill>
              </a:rPr>
              <a:t>Cuántos</a:t>
            </a:r>
            <a:r>
              <a:rPr lang="en-US" sz="9600" b="1" dirty="0" smtClean="0">
                <a:solidFill>
                  <a:srgbClr val="003CA5"/>
                </a:solidFill>
              </a:rPr>
              <a:t> </a:t>
            </a:r>
            <a:r>
              <a:rPr lang="en-US" sz="9600" b="1" dirty="0" err="1" smtClean="0">
                <a:solidFill>
                  <a:srgbClr val="003CA5"/>
                </a:solidFill>
              </a:rPr>
              <a:t>fondos</a:t>
            </a:r>
            <a:r>
              <a:rPr lang="en-US" sz="9600" b="1" dirty="0" smtClean="0">
                <a:solidFill>
                  <a:srgbClr val="003CA5"/>
                </a:solidFill>
              </a:rPr>
              <a:t> hay </a:t>
            </a:r>
            <a:r>
              <a:rPr lang="en-US" sz="9600" b="1" dirty="0" err="1" smtClean="0">
                <a:solidFill>
                  <a:srgbClr val="003CA5"/>
                </a:solidFill>
              </a:rPr>
              <a:t>disponibles</a:t>
            </a:r>
            <a:r>
              <a:rPr lang="en-US" sz="9600" b="1" dirty="0" smtClean="0">
                <a:solidFill>
                  <a:srgbClr val="003CA5"/>
                </a:solidFill>
              </a:rPr>
              <a:t>?</a:t>
            </a:r>
            <a:endParaRPr lang="en-US" sz="9600" dirty="0"/>
          </a:p>
        </p:txBody>
      </p:sp>
      <p:sp>
        <p:nvSpPr>
          <p:cNvPr id="3" name="Content Placeholder 2"/>
          <p:cNvSpPr>
            <a:spLocks noGrp="1"/>
          </p:cNvSpPr>
          <p:nvPr>
            <p:ph idx="1"/>
          </p:nvPr>
        </p:nvSpPr>
        <p:spPr>
          <a:xfrm>
            <a:off x="1219359" y="3200401"/>
            <a:ext cx="10974228" cy="9051926"/>
          </a:xfrm>
        </p:spPr>
        <p:txBody>
          <a:bodyPr anchor="ctr">
            <a:normAutofit/>
          </a:bodyPr>
          <a:lstStyle/>
          <a:p>
            <a:pPr marL="0" indent="0">
              <a:spcAft>
                <a:spcPts val="1800"/>
              </a:spcAft>
              <a:buNone/>
            </a:pPr>
            <a:r>
              <a:rPr lang="en-US" b="1" dirty="0" smtClean="0">
                <a:solidFill>
                  <a:schemeClr val="tx1">
                    <a:lumMod val="50000"/>
                    <a:lumOff val="50000"/>
                  </a:schemeClr>
                </a:solidFill>
              </a:rPr>
              <a:t>Los </a:t>
            </a:r>
            <a:r>
              <a:rPr lang="en-US" b="1" dirty="0" err="1" smtClean="0">
                <a:solidFill>
                  <a:schemeClr val="tx1">
                    <a:lumMod val="50000"/>
                    <a:lumOff val="50000"/>
                  </a:schemeClr>
                </a:solidFill>
              </a:rPr>
              <a:t>financiadores</a:t>
            </a:r>
            <a:r>
              <a:rPr lang="en-US" b="1" dirty="0" smtClean="0">
                <a:solidFill>
                  <a:schemeClr val="tx1">
                    <a:lumMod val="50000"/>
                    <a:lumOff val="50000"/>
                  </a:schemeClr>
                </a:solidFill>
              </a:rPr>
              <a:t> </a:t>
            </a:r>
            <a:r>
              <a:rPr lang="en-US" b="1" dirty="0" err="1" smtClean="0">
                <a:solidFill>
                  <a:schemeClr val="tx1">
                    <a:lumMod val="50000"/>
                    <a:lumOff val="50000"/>
                  </a:schemeClr>
                </a:solidFill>
              </a:rPr>
              <a:t>están</a:t>
            </a:r>
            <a:r>
              <a:rPr lang="en-US" b="1" dirty="0" smtClean="0">
                <a:solidFill>
                  <a:schemeClr val="tx1">
                    <a:lumMod val="50000"/>
                    <a:lumOff val="50000"/>
                  </a:schemeClr>
                </a:solidFill>
              </a:rPr>
              <a:t> </a:t>
            </a:r>
            <a:r>
              <a:rPr lang="en-US" b="1" dirty="0" err="1" smtClean="0">
                <a:solidFill>
                  <a:schemeClr val="tx1">
                    <a:lumMod val="50000"/>
                    <a:lumOff val="50000"/>
                  </a:schemeClr>
                </a:solidFill>
              </a:rPr>
              <a:t>agrupando</a:t>
            </a:r>
            <a:r>
              <a:rPr lang="en-US" b="1" dirty="0" smtClean="0">
                <a:solidFill>
                  <a:schemeClr val="tx1">
                    <a:lumMod val="50000"/>
                    <a:lumOff val="50000"/>
                  </a:schemeClr>
                </a:solidFill>
              </a:rPr>
              <a:t> </a:t>
            </a:r>
            <a:r>
              <a:rPr lang="en-US" b="1" dirty="0" err="1" smtClean="0">
                <a:solidFill>
                  <a:schemeClr val="tx1">
                    <a:lumMod val="50000"/>
                    <a:lumOff val="50000"/>
                  </a:schemeClr>
                </a:solidFill>
              </a:rPr>
              <a:t>sus</a:t>
            </a:r>
            <a:r>
              <a:rPr lang="en-US" b="1" dirty="0" smtClean="0">
                <a:solidFill>
                  <a:schemeClr val="tx1">
                    <a:lumMod val="50000"/>
                    <a:lumOff val="50000"/>
                  </a:schemeClr>
                </a:solidFill>
              </a:rPr>
              <a:t> </a:t>
            </a:r>
            <a:r>
              <a:rPr lang="en-US" b="1" dirty="0" err="1" smtClean="0">
                <a:solidFill>
                  <a:schemeClr val="tx1">
                    <a:lumMod val="50000"/>
                    <a:lumOff val="50000"/>
                  </a:schemeClr>
                </a:solidFill>
              </a:rPr>
              <a:t>recursos</a:t>
            </a:r>
            <a:endParaRPr lang="en-US" b="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10</a:t>
            </a:fld>
            <a:endParaRPr lang="en-US" dirty="0"/>
          </a:p>
        </p:txBody>
      </p:sp>
      <p:sp>
        <p:nvSpPr>
          <p:cNvPr id="7" name="TextBox 6"/>
          <p:cNvSpPr txBox="1"/>
          <p:nvPr/>
        </p:nvSpPr>
        <p:spPr>
          <a:xfrm>
            <a:off x="12260663" y="5943600"/>
            <a:ext cx="10907153" cy="3154710"/>
          </a:xfrm>
          <a:prstGeom prst="rect">
            <a:avLst/>
          </a:prstGeom>
          <a:noFill/>
        </p:spPr>
        <p:txBody>
          <a:bodyPr wrap="none" rtlCol="0">
            <a:spAutoFit/>
          </a:bodyPr>
          <a:lstStyle/>
          <a:p>
            <a:r>
              <a:rPr lang="en-US" sz="19900" b="1" dirty="0" smtClean="0">
                <a:solidFill>
                  <a:srgbClr val="003CA5"/>
                </a:solidFill>
                <a:latin typeface="Century Gothic" panose="020B0502020202020204" pitchFamily="34" charset="0"/>
              </a:rPr>
              <a:t>$144,000</a:t>
            </a:r>
            <a:endParaRPr lang="en-US" sz="4000" b="1" dirty="0">
              <a:solidFill>
                <a:srgbClr val="003CA5"/>
              </a:solidFill>
              <a:latin typeface="Century Gothic" panose="020B0502020202020204" pitchFamily="34" charset="0"/>
            </a:endParaRPr>
          </a:p>
        </p:txBody>
      </p:sp>
    </p:spTree>
    <p:extLst>
      <p:ext uri="{BB962C8B-B14F-4D97-AF65-F5344CB8AC3E}">
        <p14:creationId xmlns:p14="http://schemas.microsoft.com/office/powerpoint/2010/main" val="17431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smtClean="0">
                <a:solidFill>
                  <a:srgbClr val="003CA5"/>
                </a:solidFill>
              </a:rPr>
              <a:t>¿</a:t>
            </a:r>
            <a:r>
              <a:rPr lang="en-US" b="1" dirty="0" err="1" smtClean="0">
                <a:solidFill>
                  <a:srgbClr val="003CA5"/>
                </a:solidFill>
              </a:rPr>
              <a:t>Quiénes</a:t>
            </a:r>
            <a:r>
              <a:rPr lang="en-US" b="1" dirty="0" smtClean="0">
                <a:solidFill>
                  <a:srgbClr val="003CA5"/>
                </a:solidFill>
              </a:rPr>
              <a:t> </a:t>
            </a:r>
            <a:r>
              <a:rPr lang="en-US" b="1" dirty="0" err="1" smtClean="0">
                <a:solidFill>
                  <a:srgbClr val="003CA5"/>
                </a:solidFill>
              </a:rPr>
              <a:t>está</a:t>
            </a:r>
            <a:r>
              <a:rPr lang="en-US" b="1" dirty="0" smtClean="0">
                <a:solidFill>
                  <a:srgbClr val="003CA5"/>
                </a:solidFill>
              </a:rPr>
              <a:t> </a:t>
            </a:r>
            <a:r>
              <a:rPr lang="en-US" b="1" dirty="0" err="1" smtClean="0">
                <a:solidFill>
                  <a:srgbClr val="003CA5"/>
                </a:solidFill>
              </a:rPr>
              <a:t>involucrados</a:t>
            </a:r>
            <a:r>
              <a:rPr lang="en-US" b="1" dirty="0" smtClean="0">
                <a:solidFill>
                  <a:srgbClr val="003CA5"/>
                </a:solidFill>
              </a:rPr>
              <a:t>?</a:t>
            </a:r>
            <a:endParaRPr lang="en-US" b="1" dirty="0">
              <a:solidFill>
                <a:srgbClr val="003CA5"/>
              </a:solidFill>
            </a:endParaRPr>
          </a:p>
        </p:txBody>
      </p:sp>
      <p:sp>
        <p:nvSpPr>
          <p:cNvPr id="3" name="Content Placeholder 2"/>
          <p:cNvSpPr>
            <a:spLocks noGrp="1"/>
          </p:cNvSpPr>
          <p:nvPr>
            <p:ph idx="1"/>
          </p:nvPr>
        </p:nvSpPr>
        <p:spPr>
          <a:xfrm>
            <a:off x="12650787" y="3352801"/>
            <a:ext cx="10974228" cy="9051926"/>
          </a:xfrm>
          <a:solidFill>
            <a:srgbClr val="EF6C1A"/>
          </a:solidFill>
        </p:spPr>
        <p:txBody>
          <a:bodyPr anchor="ctr">
            <a:normAutofit fontScale="70000" lnSpcReduction="20000"/>
          </a:bodyPr>
          <a:lstStyle/>
          <a:p>
            <a:r>
              <a:rPr lang="en-US" b="1" dirty="0" err="1" smtClean="0">
                <a:solidFill>
                  <a:schemeClr val="bg1"/>
                </a:solidFill>
              </a:rPr>
              <a:t>Filantropía</a:t>
            </a:r>
            <a:endParaRPr lang="en-US" b="1" dirty="0">
              <a:solidFill>
                <a:schemeClr val="bg1"/>
              </a:solidFill>
            </a:endParaRPr>
          </a:p>
          <a:p>
            <a:r>
              <a:rPr lang="en-US" b="1" dirty="0" err="1" smtClean="0">
                <a:solidFill>
                  <a:schemeClr val="bg1"/>
                </a:solidFill>
              </a:rPr>
              <a:t>Negocios</a:t>
            </a:r>
            <a:endParaRPr lang="en-US" b="1" dirty="0" smtClean="0">
              <a:solidFill>
                <a:schemeClr val="bg1"/>
              </a:solidFill>
            </a:endParaRPr>
          </a:p>
          <a:p>
            <a:r>
              <a:rPr lang="en-US" b="1" dirty="0" err="1" smtClean="0">
                <a:solidFill>
                  <a:schemeClr val="bg1"/>
                </a:solidFill>
              </a:rPr>
              <a:t>Vivienda</a:t>
            </a:r>
            <a:endParaRPr lang="en-US" b="1" dirty="0" smtClean="0">
              <a:solidFill>
                <a:schemeClr val="bg1"/>
              </a:solidFill>
            </a:endParaRPr>
          </a:p>
          <a:p>
            <a:r>
              <a:rPr lang="en-US" b="1" dirty="0" smtClean="0">
                <a:solidFill>
                  <a:schemeClr val="bg1"/>
                </a:solidFill>
              </a:rPr>
              <a:t>Personas </a:t>
            </a:r>
            <a:r>
              <a:rPr lang="en-US" b="1" dirty="0" err="1" smtClean="0">
                <a:solidFill>
                  <a:schemeClr val="bg1"/>
                </a:solidFill>
              </a:rPr>
              <a:t>mayores</a:t>
            </a:r>
            <a:endParaRPr lang="en-US" b="1" dirty="0" smtClean="0">
              <a:solidFill>
                <a:schemeClr val="bg1"/>
              </a:solidFill>
            </a:endParaRPr>
          </a:p>
          <a:p>
            <a:r>
              <a:rPr lang="en-US" b="1" dirty="0" err="1" smtClean="0">
                <a:solidFill>
                  <a:schemeClr val="bg1"/>
                </a:solidFill>
              </a:rPr>
              <a:t>Organizaciones</a:t>
            </a:r>
            <a:r>
              <a:rPr lang="en-US" b="1" dirty="0" smtClean="0">
                <a:solidFill>
                  <a:schemeClr val="bg1"/>
                </a:solidFill>
              </a:rPr>
              <a:t> </a:t>
            </a:r>
            <a:r>
              <a:rPr lang="en-US" b="1" dirty="0" err="1" smtClean="0">
                <a:solidFill>
                  <a:schemeClr val="bg1"/>
                </a:solidFill>
              </a:rPr>
              <a:t>religiosas</a:t>
            </a:r>
            <a:endParaRPr lang="en-US" b="1" dirty="0" smtClean="0">
              <a:solidFill>
                <a:schemeClr val="bg1"/>
              </a:solidFill>
            </a:endParaRPr>
          </a:p>
          <a:p>
            <a:r>
              <a:rPr lang="en-US" b="1" dirty="0" err="1" smtClean="0">
                <a:solidFill>
                  <a:schemeClr val="bg1"/>
                </a:solidFill>
              </a:rPr>
              <a:t>Organizaciones</a:t>
            </a:r>
            <a:r>
              <a:rPr lang="en-US" b="1" dirty="0" smtClean="0">
                <a:solidFill>
                  <a:schemeClr val="bg1"/>
                </a:solidFill>
              </a:rPr>
              <a:t> </a:t>
            </a:r>
            <a:r>
              <a:rPr lang="en-US" b="1" dirty="0" err="1" smtClean="0">
                <a:solidFill>
                  <a:schemeClr val="bg1"/>
                </a:solidFill>
              </a:rPr>
              <a:t>comunitarias</a:t>
            </a:r>
            <a:endParaRPr lang="en-US" b="1" dirty="0" smtClean="0">
              <a:solidFill>
                <a:schemeClr val="bg1"/>
              </a:solidFill>
            </a:endParaRPr>
          </a:p>
          <a:p>
            <a:r>
              <a:rPr lang="en-US" b="1" dirty="0" err="1" smtClean="0">
                <a:solidFill>
                  <a:schemeClr val="bg1"/>
                </a:solidFill>
              </a:rPr>
              <a:t>Ciudades</a:t>
            </a:r>
            <a:endParaRPr lang="en-US" b="1" dirty="0" smtClean="0">
              <a:solidFill>
                <a:schemeClr val="bg1"/>
              </a:solidFill>
            </a:endParaRPr>
          </a:p>
          <a:p>
            <a:r>
              <a:rPr lang="en-US" b="1" dirty="0" err="1" smtClean="0">
                <a:solidFill>
                  <a:schemeClr val="bg1"/>
                </a:solidFill>
              </a:rPr>
              <a:t>Seguridad</a:t>
            </a:r>
            <a:r>
              <a:rPr lang="en-US" b="1" dirty="0" smtClean="0">
                <a:solidFill>
                  <a:schemeClr val="bg1"/>
                </a:solidFill>
              </a:rPr>
              <a:t> </a:t>
            </a:r>
            <a:r>
              <a:rPr lang="en-US" b="1" dirty="0" err="1">
                <a:solidFill>
                  <a:schemeClr val="bg1"/>
                </a:solidFill>
              </a:rPr>
              <a:t>P</a:t>
            </a:r>
            <a:r>
              <a:rPr lang="en-US" b="1" dirty="0" err="1" smtClean="0">
                <a:solidFill>
                  <a:schemeClr val="bg1"/>
                </a:solidFill>
              </a:rPr>
              <a:t>ública</a:t>
            </a:r>
            <a:endParaRPr lang="en-US" b="1" dirty="0" smtClean="0">
              <a:solidFill>
                <a:schemeClr val="bg1"/>
              </a:solidFill>
            </a:endParaRPr>
          </a:p>
          <a:p>
            <a:r>
              <a:rPr lang="en-US" b="1" dirty="0" err="1" smtClean="0">
                <a:solidFill>
                  <a:schemeClr val="bg1"/>
                </a:solidFill>
              </a:rPr>
              <a:t>Servicios</a:t>
            </a:r>
            <a:r>
              <a:rPr lang="en-US" b="1" dirty="0" smtClean="0">
                <a:solidFill>
                  <a:schemeClr val="bg1"/>
                </a:solidFill>
              </a:rPr>
              <a:t> </a:t>
            </a:r>
            <a:r>
              <a:rPr lang="en-US" b="1" dirty="0" err="1" smtClean="0">
                <a:solidFill>
                  <a:schemeClr val="bg1"/>
                </a:solidFill>
              </a:rPr>
              <a:t>Sociales</a:t>
            </a:r>
            <a:r>
              <a:rPr lang="en-US" b="1" dirty="0" smtClean="0">
                <a:solidFill>
                  <a:schemeClr val="bg1"/>
                </a:solidFill>
              </a:rPr>
              <a:t> y de </a:t>
            </a:r>
            <a:r>
              <a:rPr lang="en-US" b="1" dirty="0" err="1" smtClean="0">
                <a:solidFill>
                  <a:schemeClr val="bg1"/>
                </a:solidFill>
              </a:rPr>
              <a:t>Salud</a:t>
            </a:r>
            <a:endParaRPr lang="en-US" b="1" dirty="0" smtClean="0">
              <a:solidFill>
                <a:schemeClr val="bg1"/>
              </a:solidFill>
            </a:endParaRPr>
          </a:p>
          <a:p>
            <a:r>
              <a:rPr lang="en-US" b="1" dirty="0" smtClean="0">
                <a:solidFill>
                  <a:schemeClr val="bg1"/>
                </a:solidFill>
              </a:rPr>
              <a:t>Y </a:t>
            </a:r>
            <a:r>
              <a:rPr lang="en-US" b="1" dirty="0" err="1" smtClean="0">
                <a:solidFill>
                  <a:schemeClr val="bg1"/>
                </a:solidFill>
              </a:rPr>
              <a:t>más</a:t>
            </a:r>
            <a:r>
              <a:rPr lang="en-US" b="1" dirty="0" smtClean="0">
                <a:solidFill>
                  <a:schemeClr val="bg1"/>
                </a:solidFill>
              </a:rPr>
              <a:t>…</a:t>
            </a:r>
            <a:endParaRPr lang="en-US" b="1" dirty="0">
              <a:solidFill>
                <a:schemeClr val="bg1"/>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11</a:t>
            </a:fld>
            <a:endParaRPr lang="en-US"/>
          </a:p>
        </p:txBody>
      </p:sp>
      <p:sp>
        <p:nvSpPr>
          <p:cNvPr id="8" name="Content Placeholder 2"/>
          <p:cNvSpPr txBox="1">
            <a:spLocks/>
          </p:cNvSpPr>
          <p:nvPr/>
        </p:nvSpPr>
        <p:spPr>
          <a:xfrm>
            <a:off x="1371759" y="3352801"/>
            <a:ext cx="10974228" cy="9051926"/>
          </a:xfrm>
          <a:prstGeom prst="rect">
            <a:avLst/>
          </a:prstGeom>
          <a:solidFill>
            <a:srgbClr val="003CA5"/>
          </a:solidFill>
        </p:spPr>
        <p:txBody>
          <a:bodyPr vert="horz" lIns="217728" tIns="108864" rIns="217728" bIns="108864" rtlCol="0" anchor="ctr">
            <a:normAutofit/>
          </a:bodyPr>
          <a:lstStyle>
            <a:lvl1pPr marL="816479" indent="-816479" algn="l" defTabSz="2177278" rtl="0" eaLnBrk="1" latinLnBrk="0" hangingPunct="1">
              <a:spcBef>
                <a:spcPct val="20000"/>
              </a:spcBef>
              <a:buFont typeface="Arial" panose="020B0604020202020204" pitchFamily="34" charset="0"/>
              <a:buChar char="•"/>
              <a:defRPr sz="7600" kern="1200">
                <a:solidFill>
                  <a:srgbClr val="646464"/>
                </a:solidFill>
                <a:latin typeface="Century Gothic" panose="020B0502020202020204" pitchFamily="34" charset="0"/>
                <a:ea typeface="+mn-ea"/>
                <a:cs typeface="+mn-cs"/>
              </a:defRPr>
            </a:lvl1pPr>
            <a:lvl2pPr marL="1769038" indent="-680399" algn="l" defTabSz="2177278" rtl="0" eaLnBrk="1" latinLnBrk="0" hangingPunct="1">
              <a:spcBef>
                <a:spcPct val="20000"/>
              </a:spcBef>
              <a:buFont typeface="Arial" panose="020B0604020202020204" pitchFamily="34" charset="0"/>
              <a:buChar char="–"/>
              <a:defRPr sz="6700" kern="1200">
                <a:solidFill>
                  <a:srgbClr val="646464"/>
                </a:solidFill>
                <a:latin typeface="Century Gothic" panose="020B0502020202020204" pitchFamily="34" charset="0"/>
                <a:ea typeface="+mn-ea"/>
                <a:cs typeface="+mn-cs"/>
              </a:defRPr>
            </a:lvl2pPr>
            <a:lvl3pPr marL="2721597" indent="-544319" algn="l" defTabSz="2177278" rtl="0" eaLnBrk="1" latinLnBrk="0" hangingPunct="1">
              <a:spcBef>
                <a:spcPct val="20000"/>
              </a:spcBef>
              <a:buFont typeface="Arial" panose="020B0604020202020204" pitchFamily="34" charset="0"/>
              <a:buChar char="•"/>
              <a:defRPr sz="5700" kern="1200">
                <a:solidFill>
                  <a:srgbClr val="646464"/>
                </a:solidFill>
                <a:latin typeface="Century Gothic" panose="020B0502020202020204" pitchFamily="34" charset="0"/>
                <a:ea typeface="+mn-ea"/>
                <a:cs typeface="+mn-cs"/>
              </a:defRPr>
            </a:lvl3pPr>
            <a:lvl4pPr marL="3810236"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4pPr>
            <a:lvl5pPr marL="4898875" indent="-544319" algn="l" defTabSz="2177278" rtl="0" eaLnBrk="1" latinLnBrk="0" hangingPunct="1">
              <a:spcBef>
                <a:spcPct val="20000"/>
              </a:spcBef>
              <a:buFont typeface="Arial" panose="020B0604020202020204" pitchFamily="34" charset="0"/>
              <a:buChar char="»"/>
              <a:defRPr sz="4800" kern="1200">
                <a:solidFill>
                  <a:srgbClr val="646464"/>
                </a:solidFill>
                <a:latin typeface="Century Gothic" panose="020B0502020202020204" pitchFamily="34" charset="0"/>
                <a:ea typeface="+mn-ea"/>
                <a:cs typeface="+mn-cs"/>
              </a:defRPr>
            </a:lvl5pPr>
            <a:lvl6pPr marL="5987514"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US" b="1" dirty="0" smtClean="0">
                <a:solidFill>
                  <a:schemeClr val="bg1"/>
                </a:solidFill>
              </a:rPr>
              <a:t>Placer Counts </a:t>
            </a:r>
            <a:r>
              <a:rPr lang="en-US" b="1" dirty="0" err="1" smtClean="0">
                <a:solidFill>
                  <a:schemeClr val="bg1"/>
                </a:solidFill>
              </a:rPr>
              <a:t>incluye</a:t>
            </a:r>
            <a:r>
              <a:rPr lang="en-US" b="1" dirty="0" smtClean="0">
                <a:solidFill>
                  <a:schemeClr val="bg1"/>
                </a:solidFill>
              </a:rPr>
              <a:t> </a:t>
            </a:r>
            <a:r>
              <a:rPr lang="en-US" b="1" dirty="0" err="1" smtClean="0">
                <a:solidFill>
                  <a:schemeClr val="bg1"/>
                </a:solidFill>
              </a:rPr>
              <a:t>una</a:t>
            </a:r>
            <a:r>
              <a:rPr lang="en-US" b="1" dirty="0" smtClean="0">
                <a:solidFill>
                  <a:schemeClr val="bg1"/>
                </a:solidFill>
              </a:rPr>
              <a:t> red para </a:t>
            </a:r>
            <a:r>
              <a:rPr lang="en-US" b="1" dirty="0" err="1" smtClean="0">
                <a:solidFill>
                  <a:schemeClr val="bg1"/>
                </a:solidFill>
              </a:rPr>
              <a:t>promover</a:t>
            </a:r>
            <a:r>
              <a:rPr lang="en-US" b="1" dirty="0" smtClean="0">
                <a:solidFill>
                  <a:schemeClr val="bg1"/>
                </a:solidFill>
              </a:rPr>
              <a:t> un </a:t>
            </a:r>
            <a:r>
              <a:rPr lang="en-US" b="1" dirty="0" err="1" smtClean="0">
                <a:solidFill>
                  <a:schemeClr val="bg1"/>
                </a:solidFill>
              </a:rPr>
              <a:t>entorno</a:t>
            </a:r>
            <a:r>
              <a:rPr lang="en-US" b="1" dirty="0" smtClean="0">
                <a:solidFill>
                  <a:schemeClr val="bg1"/>
                </a:solidFill>
              </a:rPr>
              <a:t> </a:t>
            </a:r>
            <a:r>
              <a:rPr lang="en-US" b="1" dirty="0" err="1" smtClean="0">
                <a:solidFill>
                  <a:schemeClr val="bg1"/>
                </a:solidFill>
              </a:rPr>
              <a:t>positivo</a:t>
            </a:r>
            <a:endParaRPr lang="en-US" b="1" dirty="0">
              <a:solidFill>
                <a:schemeClr val="bg1"/>
              </a:solidFill>
            </a:endParaRPr>
          </a:p>
        </p:txBody>
      </p:sp>
    </p:spTree>
    <p:extLst>
      <p:ext uri="{BB962C8B-B14F-4D97-AF65-F5344CB8AC3E}">
        <p14:creationId xmlns:p14="http://schemas.microsoft.com/office/powerpoint/2010/main" val="37124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a:solidFill>
                  <a:srgbClr val="003CA5"/>
                </a:solidFill>
              </a:rPr>
              <a:t>¿</a:t>
            </a:r>
            <a:r>
              <a:rPr lang="en-US" b="1" dirty="0" err="1">
                <a:solidFill>
                  <a:srgbClr val="003CA5"/>
                </a:solidFill>
              </a:rPr>
              <a:t>Qué</a:t>
            </a:r>
            <a:r>
              <a:rPr lang="en-US" b="1" dirty="0">
                <a:solidFill>
                  <a:srgbClr val="003CA5"/>
                </a:solidFill>
              </a:rPr>
              <a:t> </a:t>
            </a:r>
            <a:r>
              <a:rPr lang="en-US" b="1" dirty="0" err="1" smtClean="0">
                <a:solidFill>
                  <a:srgbClr val="003CA5"/>
                </a:solidFill>
              </a:rPr>
              <a:t>haremos</a:t>
            </a:r>
            <a:r>
              <a:rPr lang="en-US" b="1" dirty="0" smtClean="0">
                <a:solidFill>
                  <a:srgbClr val="003CA5"/>
                </a:solidFill>
              </a:rPr>
              <a:t>?</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12</a:t>
            </a:fld>
            <a:endParaRPr lang="en-US"/>
          </a:p>
        </p:txBody>
      </p:sp>
      <p:grpSp>
        <p:nvGrpSpPr>
          <p:cNvPr id="9" name="Group 8"/>
          <p:cNvGrpSpPr/>
          <p:nvPr/>
        </p:nvGrpSpPr>
        <p:grpSpPr>
          <a:xfrm>
            <a:off x="534987" y="9194891"/>
            <a:ext cx="10888629" cy="3200400"/>
            <a:chOff x="534987" y="9194891"/>
            <a:chExt cx="10888629" cy="3200400"/>
          </a:xfrm>
        </p:grpSpPr>
        <p:sp>
          <p:nvSpPr>
            <p:cNvPr id="23" name="TextBox 22"/>
            <p:cNvSpPr txBox="1"/>
            <p:nvPr/>
          </p:nvSpPr>
          <p:spPr>
            <a:xfrm>
              <a:off x="4004597" y="10672835"/>
              <a:ext cx="7419019"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Centros</a:t>
              </a:r>
              <a:r>
                <a:rPr lang="en-US" sz="5400" b="1" dirty="0" smtClean="0">
                  <a:solidFill>
                    <a:schemeClr val="tx1">
                      <a:lumMod val="50000"/>
                      <a:lumOff val="50000"/>
                    </a:schemeClr>
                  </a:solidFill>
                  <a:latin typeface="Century Gothic" panose="020B0502020202020204" pitchFamily="34" charset="0"/>
                </a:rPr>
                <a:t> de </a:t>
              </a:r>
              <a:r>
                <a:rPr lang="en-US" sz="5400" b="1" dirty="0" err="1" smtClean="0">
                  <a:solidFill>
                    <a:schemeClr val="tx1">
                      <a:lumMod val="50000"/>
                      <a:lumOff val="50000"/>
                    </a:schemeClr>
                  </a:solidFill>
                  <a:latin typeface="Century Gothic" panose="020B0502020202020204" pitchFamily="34" charset="0"/>
                </a:rPr>
                <a:t>asistencia</a:t>
              </a:r>
              <a:endParaRPr lang="en-US" sz="5400" b="1" dirty="0">
                <a:solidFill>
                  <a:schemeClr val="tx1">
                    <a:lumMod val="50000"/>
                    <a:lumOff val="50000"/>
                  </a:schemeClr>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87" y="9194891"/>
              <a:ext cx="3200400" cy="3200400"/>
            </a:xfrm>
            <a:prstGeom prst="rect">
              <a:avLst/>
            </a:prstGeom>
          </p:spPr>
        </p:pic>
      </p:grpSp>
      <p:grpSp>
        <p:nvGrpSpPr>
          <p:cNvPr id="14" name="Group 13"/>
          <p:cNvGrpSpPr/>
          <p:nvPr/>
        </p:nvGrpSpPr>
        <p:grpSpPr>
          <a:xfrm>
            <a:off x="11355387" y="3276600"/>
            <a:ext cx="12918672" cy="3200400"/>
            <a:chOff x="11355387" y="3276600"/>
            <a:chExt cx="12918672" cy="3200400"/>
          </a:xfrm>
        </p:grpSpPr>
        <p:sp>
          <p:nvSpPr>
            <p:cNvPr id="24" name="TextBox 23"/>
            <p:cNvSpPr txBox="1"/>
            <p:nvPr/>
          </p:nvSpPr>
          <p:spPr>
            <a:xfrm>
              <a:off x="14844875" y="4412855"/>
              <a:ext cx="9429184"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Centros</a:t>
              </a:r>
              <a:r>
                <a:rPr lang="en-US" sz="5400" b="1" dirty="0" smtClean="0">
                  <a:solidFill>
                    <a:schemeClr val="tx1">
                      <a:lumMod val="50000"/>
                      <a:lumOff val="50000"/>
                    </a:schemeClr>
                  </a:solidFill>
                  <a:latin typeface="Century Gothic" panose="020B0502020202020204" pitchFamily="34" charset="0"/>
                </a:rPr>
                <a:t> de </a:t>
              </a:r>
              <a:r>
                <a:rPr lang="en-US" sz="5400" b="1" dirty="0" err="1" smtClean="0">
                  <a:solidFill>
                    <a:schemeClr val="tx1">
                      <a:lumMod val="50000"/>
                      <a:lumOff val="50000"/>
                    </a:schemeClr>
                  </a:solidFill>
                  <a:latin typeface="Century Gothic" panose="020B0502020202020204" pitchFamily="34" charset="0"/>
                </a:rPr>
                <a:t>asistencia</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móvil</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5387" y="3276600"/>
              <a:ext cx="3200400" cy="3200400"/>
            </a:xfrm>
            <a:prstGeom prst="rect">
              <a:avLst/>
            </a:prstGeom>
          </p:spPr>
        </p:pic>
      </p:grpSp>
      <p:grpSp>
        <p:nvGrpSpPr>
          <p:cNvPr id="7" name="Group 6"/>
          <p:cNvGrpSpPr/>
          <p:nvPr/>
        </p:nvGrpSpPr>
        <p:grpSpPr>
          <a:xfrm>
            <a:off x="534987" y="3274320"/>
            <a:ext cx="9407454" cy="3200400"/>
            <a:chOff x="534987" y="3274320"/>
            <a:chExt cx="9407454" cy="3200400"/>
          </a:xfrm>
        </p:grpSpPr>
        <p:sp>
          <p:nvSpPr>
            <p:cNvPr id="21" name="TextBox 20"/>
            <p:cNvSpPr txBox="1"/>
            <p:nvPr/>
          </p:nvSpPr>
          <p:spPr>
            <a:xfrm>
              <a:off x="4004597" y="4415135"/>
              <a:ext cx="5937844"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Banca </a:t>
              </a:r>
              <a:r>
                <a:rPr lang="en-US" sz="5400" b="1" dirty="0" err="1" smtClean="0">
                  <a:solidFill>
                    <a:schemeClr val="tx1">
                      <a:lumMod val="50000"/>
                      <a:lumOff val="50000"/>
                    </a:schemeClr>
                  </a:solidFill>
                  <a:latin typeface="Century Gothic" panose="020B0502020202020204" pitchFamily="34" charset="0"/>
                </a:rPr>
                <a:t>telefónica</a:t>
              </a:r>
              <a:endParaRPr lang="en-US" sz="5400" b="1" dirty="0">
                <a:solidFill>
                  <a:schemeClr val="tx1">
                    <a:lumMod val="50000"/>
                    <a:lumOff val="50000"/>
                  </a:schemeClr>
                </a:solidFill>
                <a:latin typeface="Century Gothic" panose="020B0502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987" y="3274320"/>
              <a:ext cx="3200400" cy="3200400"/>
            </a:xfrm>
            <a:prstGeom prst="rect">
              <a:avLst/>
            </a:prstGeom>
          </p:spPr>
        </p:pic>
      </p:grpSp>
      <p:grpSp>
        <p:nvGrpSpPr>
          <p:cNvPr id="15" name="Group 14"/>
          <p:cNvGrpSpPr/>
          <p:nvPr/>
        </p:nvGrpSpPr>
        <p:grpSpPr>
          <a:xfrm>
            <a:off x="11410384" y="6599656"/>
            <a:ext cx="10912658" cy="3200400"/>
            <a:chOff x="11410384" y="6599656"/>
            <a:chExt cx="10912658" cy="3200400"/>
          </a:xfrm>
        </p:grpSpPr>
        <p:sp>
          <p:nvSpPr>
            <p:cNvPr id="25" name="TextBox 24"/>
            <p:cNvSpPr txBox="1"/>
            <p:nvPr/>
          </p:nvSpPr>
          <p:spPr>
            <a:xfrm>
              <a:off x="14777387" y="7738191"/>
              <a:ext cx="7545655"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Alcance</a:t>
              </a:r>
              <a:r>
                <a:rPr lang="en-US" sz="5400" b="1" dirty="0" smtClean="0">
                  <a:solidFill>
                    <a:schemeClr val="tx1">
                      <a:lumMod val="50000"/>
                      <a:lumOff val="50000"/>
                    </a:schemeClr>
                  </a:solidFill>
                  <a:latin typeface="Century Gothic" panose="020B0502020202020204" pitchFamily="34" charset="0"/>
                </a:rPr>
                <a:t> y </a:t>
              </a:r>
              <a:r>
                <a:rPr lang="en-US" sz="5400" b="1" dirty="0" err="1" smtClean="0">
                  <a:solidFill>
                    <a:schemeClr val="tx1">
                      <a:lumMod val="50000"/>
                      <a:lumOff val="50000"/>
                    </a:schemeClr>
                  </a:solidFill>
                  <a:latin typeface="Century Gothic" panose="020B0502020202020204" pitchFamily="34" charset="0"/>
                </a:rPr>
                <a:t>educación</a:t>
              </a:r>
              <a:endParaRPr lang="en-US" sz="5400" b="1" dirty="0">
                <a:solidFill>
                  <a:schemeClr val="tx1">
                    <a:lumMod val="50000"/>
                    <a:lumOff val="50000"/>
                  </a:schemeClr>
                </a:solidFill>
                <a:latin typeface="Century Gothic" panose="020B0502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0384" y="6599656"/>
              <a:ext cx="3200400" cy="3200400"/>
            </a:xfrm>
            <a:prstGeom prst="rect">
              <a:avLst/>
            </a:prstGeom>
          </p:spPr>
        </p:pic>
      </p:grpSp>
      <p:grpSp>
        <p:nvGrpSpPr>
          <p:cNvPr id="16" name="Group 15"/>
          <p:cNvGrpSpPr/>
          <p:nvPr/>
        </p:nvGrpSpPr>
        <p:grpSpPr>
          <a:xfrm>
            <a:off x="11493686" y="9458669"/>
            <a:ext cx="9434104" cy="3200400"/>
            <a:chOff x="11493686" y="9458669"/>
            <a:chExt cx="9434104" cy="3200400"/>
          </a:xfrm>
        </p:grpSpPr>
        <p:sp>
          <p:nvSpPr>
            <p:cNvPr id="26" name="TextBox 25"/>
            <p:cNvSpPr txBox="1"/>
            <p:nvPr/>
          </p:nvSpPr>
          <p:spPr>
            <a:xfrm>
              <a:off x="15005976" y="10722775"/>
              <a:ext cx="5921814" cy="923330"/>
            </a:xfrm>
            <a:prstGeom prst="rect">
              <a:avLst/>
            </a:prstGeom>
            <a:noFill/>
          </p:spPr>
          <p:txBody>
            <a:bodyPr wrap="none" rtlCol="0">
              <a:spAutoFit/>
            </a:bodyPr>
            <a:lstStyle/>
            <a:p>
              <a:r>
                <a:rPr lang="en-US" sz="5400" b="1" dirty="0">
                  <a:solidFill>
                    <a:schemeClr val="tx1">
                      <a:lumMod val="50000"/>
                      <a:lumOff val="50000"/>
                    </a:schemeClr>
                  </a:solidFill>
                  <a:latin typeface="Century Gothic" panose="020B0502020202020204" pitchFamily="34" charset="0"/>
                </a:rPr>
                <a:t>p</a:t>
              </a:r>
              <a:r>
                <a:rPr lang="en-US" sz="5400" b="1" dirty="0" smtClean="0">
                  <a:solidFill>
                    <a:schemeClr val="tx1">
                      <a:lumMod val="50000"/>
                      <a:lumOff val="50000"/>
                    </a:schemeClr>
                  </a:solidFill>
                  <a:latin typeface="Century Gothic" panose="020B0502020202020204" pitchFamily="34" charset="0"/>
                </a:rPr>
                <a:t>lacercounts.org</a:t>
              </a:r>
              <a:endParaRPr lang="en-US" sz="5400" b="1" dirty="0">
                <a:solidFill>
                  <a:schemeClr val="tx1">
                    <a:lumMod val="50000"/>
                    <a:lumOff val="50000"/>
                  </a:schemeClr>
                </a:solidFill>
                <a:latin typeface="Century Gothic" panose="020B0502020202020204" pitchFamily="34" charset="0"/>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93686" y="9458669"/>
              <a:ext cx="3200400" cy="3200400"/>
            </a:xfrm>
            <a:prstGeom prst="rect">
              <a:avLst/>
            </a:prstGeom>
          </p:spPr>
        </p:pic>
      </p:grpSp>
      <p:grpSp>
        <p:nvGrpSpPr>
          <p:cNvPr id="8" name="Group 7"/>
          <p:cNvGrpSpPr/>
          <p:nvPr/>
        </p:nvGrpSpPr>
        <p:grpSpPr>
          <a:xfrm>
            <a:off x="534987" y="6393311"/>
            <a:ext cx="6219081" cy="3200400"/>
            <a:chOff x="534987" y="6393311"/>
            <a:chExt cx="6219081" cy="3200400"/>
          </a:xfrm>
        </p:grpSpPr>
        <p:sp>
          <p:nvSpPr>
            <p:cNvPr id="22" name="TextBox 21"/>
            <p:cNvSpPr txBox="1"/>
            <p:nvPr/>
          </p:nvSpPr>
          <p:spPr>
            <a:xfrm>
              <a:off x="4004597" y="7640588"/>
              <a:ext cx="2749471"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Sondeo</a:t>
              </a:r>
              <a:endParaRPr lang="en-US" sz="5400" b="1" dirty="0">
                <a:solidFill>
                  <a:schemeClr val="tx1">
                    <a:lumMod val="50000"/>
                    <a:lumOff val="50000"/>
                  </a:schemeClr>
                </a:solidFill>
                <a:latin typeface="Century Gothic" panose="020B0502020202020204" pitchFamily="34"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987" y="6393311"/>
              <a:ext cx="3200400" cy="3200400"/>
            </a:xfrm>
            <a:prstGeom prst="rect">
              <a:avLst/>
            </a:prstGeom>
          </p:spPr>
        </p:pic>
      </p:grpSp>
    </p:spTree>
    <p:extLst>
      <p:ext uri="{BB962C8B-B14F-4D97-AF65-F5344CB8AC3E}">
        <p14:creationId xmlns:p14="http://schemas.microsoft.com/office/powerpoint/2010/main" val="387610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a:solidFill>
                  <a:srgbClr val="003CA5"/>
                </a:solidFill>
              </a:rPr>
              <a:t>¿</a:t>
            </a:r>
            <a:r>
              <a:rPr lang="en-US" b="1" dirty="0" err="1">
                <a:solidFill>
                  <a:srgbClr val="003CA5"/>
                </a:solidFill>
              </a:rPr>
              <a:t>Qué</a:t>
            </a:r>
            <a:r>
              <a:rPr lang="en-US" b="1" dirty="0">
                <a:solidFill>
                  <a:srgbClr val="003CA5"/>
                </a:solidFill>
              </a:rPr>
              <a:t> </a:t>
            </a:r>
            <a:r>
              <a:rPr lang="en-US" b="1" dirty="0" err="1" smtClean="0">
                <a:solidFill>
                  <a:srgbClr val="003CA5"/>
                </a:solidFill>
              </a:rPr>
              <a:t>sigue</a:t>
            </a:r>
            <a:r>
              <a:rPr lang="en-US" b="1" dirty="0" smtClean="0">
                <a:solidFill>
                  <a:srgbClr val="003CA5"/>
                </a:solidFill>
              </a:rPr>
              <a:t> </a:t>
            </a:r>
            <a:r>
              <a:rPr lang="en-US" b="1" dirty="0" err="1" smtClean="0">
                <a:solidFill>
                  <a:srgbClr val="003CA5"/>
                </a:solidFill>
              </a:rPr>
              <a:t>después</a:t>
            </a:r>
            <a:r>
              <a:rPr lang="en-US" b="1" dirty="0" smtClean="0">
                <a:solidFill>
                  <a:srgbClr val="003CA5"/>
                </a:solidFill>
              </a:rPr>
              <a:t>?</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13</a:t>
            </a:fld>
            <a:endParaRPr lang="en-US"/>
          </a:p>
        </p:txBody>
      </p:sp>
      <p:cxnSp>
        <p:nvCxnSpPr>
          <p:cNvPr id="7" name="Straight Connector 6"/>
          <p:cNvCxnSpPr/>
          <p:nvPr/>
        </p:nvCxnSpPr>
        <p:spPr>
          <a:xfrm>
            <a:off x="2516187" y="8055931"/>
            <a:ext cx="19441120" cy="97469"/>
          </a:xfrm>
          <a:prstGeom prst="line">
            <a:avLst/>
          </a:prstGeom>
          <a:ln w="25400">
            <a:solidFill>
              <a:schemeClr val="bg1">
                <a:lumMod val="50000"/>
              </a:schemeClr>
            </a:solidFill>
          </a:ln>
        </p:spPr>
        <p:style>
          <a:lnRef idx="1">
            <a:schemeClr val="accent3"/>
          </a:lnRef>
          <a:fillRef idx="0">
            <a:schemeClr val="accent3"/>
          </a:fillRef>
          <a:effectRef idx="0">
            <a:schemeClr val="accent3"/>
          </a:effectRef>
          <a:fontRef idx="minor">
            <a:schemeClr val="tx1"/>
          </a:fontRef>
        </p:style>
      </p:cxnSp>
      <p:grpSp>
        <p:nvGrpSpPr>
          <p:cNvPr id="18" name="Group 17"/>
          <p:cNvGrpSpPr/>
          <p:nvPr/>
        </p:nvGrpSpPr>
        <p:grpSpPr>
          <a:xfrm>
            <a:off x="14250591" y="4190857"/>
            <a:ext cx="2977097" cy="4665133"/>
            <a:chOff x="14250591" y="4190857"/>
            <a:chExt cx="2977097" cy="4665133"/>
          </a:xfrm>
        </p:grpSpPr>
        <p:sp>
          <p:nvSpPr>
            <p:cNvPr id="13" name="TextBox 12"/>
            <p:cNvSpPr txBox="1"/>
            <p:nvPr/>
          </p:nvSpPr>
          <p:spPr>
            <a:xfrm>
              <a:off x="14250591" y="4190857"/>
              <a:ext cx="2977097" cy="584775"/>
            </a:xfrm>
            <a:prstGeom prst="rect">
              <a:avLst/>
            </a:prstGeom>
            <a:noFill/>
          </p:spPr>
          <p:txBody>
            <a:bodyPr wrap="none" rtlCol="0">
              <a:spAutoFit/>
            </a:bodyPr>
            <a:lstStyle/>
            <a:p>
              <a:r>
                <a:rPr lang="en-US" sz="3200" b="1" dirty="0" err="1" smtClean="0">
                  <a:solidFill>
                    <a:schemeClr val="bg1">
                      <a:lumMod val="50000"/>
                    </a:schemeClr>
                  </a:solidFill>
                  <a:latin typeface="Century Gothic" panose="020B0502020202020204" pitchFamily="34" charset="0"/>
                </a:rPr>
                <a:t>Día</a:t>
              </a:r>
              <a:r>
                <a:rPr lang="en-US" sz="3200" b="1" dirty="0" smtClean="0">
                  <a:solidFill>
                    <a:schemeClr val="bg1">
                      <a:lumMod val="50000"/>
                    </a:schemeClr>
                  </a:solidFill>
                  <a:latin typeface="Century Gothic" panose="020B0502020202020204" pitchFamily="34" charset="0"/>
                </a:rPr>
                <a:t> del </a:t>
              </a:r>
              <a:r>
                <a:rPr lang="en-US" sz="3200" b="1" dirty="0" err="1" smtClean="0">
                  <a:solidFill>
                    <a:schemeClr val="bg1">
                      <a:lumMod val="50000"/>
                    </a:schemeClr>
                  </a:solidFill>
                  <a:latin typeface="Century Gothic" panose="020B0502020202020204" pitchFamily="34" charset="0"/>
                </a:rPr>
                <a:t>Censo</a:t>
              </a:r>
              <a:endParaRPr lang="en-US" b="1" dirty="0">
                <a:solidFill>
                  <a:schemeClr val="bg1">
                    <a:lumMod val="50000"/>
                  </a:schemeClr>
                </a:solidFill>
                <a:latin typeface="Century Gothic" panose="020B0502020202020204" pitchFamily="34" charset="0"/>
              </a:endParaRPr>
            </a:p>
          </p:txBody>
        </p:sp>
        <p:cxnSp>
          <p:nvCxnSpPr>
            <p:cNvPr id="61" name="Straight Connector 60"/>
            <p:cNvCxnSpPr>
              <a:endCxn id="40" idx="4"/>
            </p:cNvCxnSpPr>
            <p:nvPr/>
          </p:nvCxnSpPr>
          <p:spPr>
            <a:xfrm flipV="1">
              <a:off x="15739140" y="6557729"/>
              <a:ext cx="0" cy="15264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5091637" y="5262722"/>
              <a:ext cx="1295006" cy="1295007"/>
              <a:chOff x="16197938" y="4196999"/>
              <a:chExt cx="1295006" cy="1295007"/>
            </a:xfrm>
          </p:grpSpPr>
          <p:sp>
            <p:nvSpPr>
              <p:cNvPr id="40" name="Flowchart: Connector 39"/>
              <p:cNvSpPr/>
              <p:nvPr/>
            </p:nvSpPr>
            <p:spPr>
              <a:xfrm>
                <a:off x="16197938" y="4196999"/>
                <a:ext cx="1295006" cy="1295007"/>
              </a:xfrm>
              <a:prstGeom prst="flowChartConnector">
                <a:avLst/>
              </a:prstGeom>
              <a:solidFill>
                <a:srgbClr val="EF6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8241" y="4387302"/>
                <a:ext cx="914400" cy="914400"/>
              </a:xfrm>
              <a:prstGeom prst="rect">
                <a:avLst/>
              </a:prstGeom>
            </p:spPr>
          </p:pic>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0540" y="7891190"/>
              <a:ext cx="457200" cy="457200"/>
            </a:xfrm>
            <a:prstGeom prst="rect">
              <a:avLst/>
            </a:prstGeom>
          </p:spPr>
        </p:pic>
        <p:sp>
          <p:nvSpPr>
            <p:cNvPr id="73" name="TextBox 72"/>
            <p:cNvSpPr txBox="1"/>
            <p:nvPr/>
          </p:nvSpPr>
          <p:spPr>
            <a:xfrm>
              <a:off x="14963928" y="8455880"/>
              <a:ext cx="1685077"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Abril </a:t>
              </a:r>
              <a:r>
                <a:rPr lang="en-US" sz="2000" b="1" dirty="0" smtClean="0">
                  <a:solidFill>
                    <a:schemeClr val="bg1">
                      <a:lumMod val="50000"/>
                    </a:schemeClr>
                  </a:solidFill>
                  <a:latin typeface="Century Gothic" panose="020B0502020202020204" pitchFamily="34" charset="0"/>
                </a:rPr>
                <a:t>1, 2020</a:t>
              </a:r>
              <a:endParaRPr lang="en-US" sz="3600" b="1" dirty="0">
                <a:solidFill>
                  <a:schemeClr val="bg1">
                    <a:lumMod val="50000"/>
                  </a:schemeClr>
                </a:solidFill>
                <a:latin typeface="Century Gothic" panose="020B0502020202020204" pitchFamily="34" charset="0"/>
              </a:endParaRPr>
            </a:p>
          </p:txBody>
        </p:sp>
      </p:grpSp>
      <p:grpSp>
        <p:nvGrpSpPr>
          <p:cNvPr id="24" name="Group 23"/>
          <p:cNvGrpSpPr/>
          <p:nvPr/>
        </p:nvGrpSpPr>
        <p:grpSpPr>
          <a:xfrm>
            <a:off x="16088234" y="7542036"/>
            <a:ext cx="7983276" cy="4889978"/>
            <a:chOff x="16088234" y="7542036"/>
            <a:chExt cx="7983276" cy="4889978"/>
          </a:xfrm>
        </p:grpSpPr>
        <p:grpSp>
          <p:nvGrpSpPr>
            <p:cNvPr id="20" name="Group 19"/>
            <p:cNvGrpSpPr/>
            <p:nvPr/>
          </p:nvGrpSpPr>
          <p:grpSpPr>
            <a:xfrm>
              <a:off x="16088234" y="7954458"/>
              <a:ext cx="7983276" cy="4477556"/>
              <a:chOff x="17079892" y="7967587"/>
              <a:chExt cx="7983276" cy="4477556"/>
            </a:xfrm>
          </p:grpSpPr>
          <p:sp>
            <p:nvSpPr>
              <p:cNvPr id="14" name="TextBox 13"/>
              <p:cNvSpPr txBox="1"/>
              <p:nvPr/>
            </p:nvSpPr>
            <p:spPr>
              <a:xfrm>
                <a:off x="17079892" y="10875483"/>
                <a:ext cx="7983276" cy="1569660"/>
              </a:xfrm>
              <a:prstGeom prst="rect">
                <a:avLst/>
              </a:prstGeom>
              <a:noFill/>
            </p:spPr>
            <p:txBody>
              <a:bodyPr wrap="none" rtlCol="0">
                <a:spAutoFit/>
              </a:bodyPr>
              <a:lstStyle/>
              <a:p>
                <a:pPr algn="ctr"/>
                <a:r>
                  <a:rPr lang="en-US" sz="3200" b="1" dirty="0" err="1" smtClean="0">
                    <a:solidFill>
                      <a:schemeClr val="bg1">
                        <a:lumMod val="50000"/>
                      </a:schemeClr>
                    </a:solidFill>
                    <a:latin typeface="Century Gothic" panose="020B0502020202020204" pitchFamily="34" charset="0"/>
                  </a:rPr>
                  <a:t>Representates</a:t>
                </a:r>
                <a:r>
                  <a:rPr lang="en-US" sz="3200" b="1" dirty="0" smtClean="0">
                    <a:solidFill>
                      <a:schemeClr val="bg1">
                        <a:lumMod val="50000"/>
                      </a:schemeClr>
                    </a:solidFill>
                    <a:latin typeface="Century Gothic" panose="020B0502020202020204" pitchFamily="34" charset="0"/>
                  </a:rPr>
                  <a:t> del </a:t>
                </a:r>
                <a:r>
                  <a:rPr lang="en-US" sz="3200" b="1" dirty="0" err="1" smtClean="0">
                    <a:solidFill>
                      <a:schemeClr val="bg1">
                        <a:lumMod val="50000"/>
                      </a:schemeClr>
                    </a:solidFill>
                    <a:latin typeface="Century Gothic" panose="020B0502020202020204" pitchFamily="34" charset="0"/>
                  </a:rPr>
                  <a:t>Censo</a:t>
                </a:r>
                <a:r>
                  <a:rPr lang="en-US" sz="3200" b="1" dirty="0" smtClean="0">
                    <a:solidFill>
                      <a:schemeClr val="bg1">
                        <a:lumMod val="50000"/>
                      </a:schemeClr>
                    </a:solidFill>
                    <a:latin typeface="Century Gothic" panose="020B0502020202020204" pitchFamily="34" charset="0"/>
                  </a:rPr>
                  <a:t> de </a:t>
                </a:r>
              </a:p>
              <a:p>
                <a:pPr algn="ctr"/>
                <a:r>
                  <a:rPr lang="en-US" sz="3200" b="1" dirty="0" err="1" smtClean="0">
                    <a:solidFill>
                      <a:schemeClr val="bg1">
                        <a:lumMod val="50000"/>
                      </a:schemeClr>
                    </a:solidFill>
                    <a:latin typeface="Century Gothic" panose="020B0502020202020204" pitchFamily="34" charset="0"/>
                  </a:rPr>
                  <a:t>los</a:t>
                </a:r>
                <a:r>
                  <a:rPr lang="en-US" sz="3200" b="1" dirty="0" smtClean="0">
                    <a:solidFill>
                      <a:schemeClr val="bg1">
                        <a:lumMod val="50000"/>
                      </a:schemeClr>
                    </a:solidFill>
                    <a:latin typeface="Century Gothic" panose="020B0502020202020204" pitchFamily="34" charset="0"/>
                  </a:rPr>
                  <a:t> </a:t>
                </a:r>
                <a:r>
                  <a:rPr lang="en-US" sz="3200" b="1" dirty="0" err="1" smtClean="0">
                    <a:solidFill>
                      <a:schemeClr val="bg1">
                        <a:lumMod val="50000"/>
                      </a:schemeClr>
                    </a:solidFill>
                    <a:latin typeface="Century Gothic" panose="020B0502020202020204" pitchFamily="34" charset="0"/>
                  </a:rPr>
                  <a:t>Estados</a:t>
                </a:r>
                <a:r>
                  <a:rPr lang="en-US" sz="3200" b="1" dirty="0">
                    <a:solidFill>
                      <a:schemeClr val="bg1">
                        <a:lumMod val="50000"/>
                      </a:schemeClr>
                    </a:solidFill>
                    <a:latin typeface="Century Gothic" panose="020B0502020202020204" pitchFamily="34" charset="0"/>
                  </a:rPr>
                  <a:t> </a:t>
                </a:r>
                <a:r>
                  <a:rPr lang="en-US" sz="3200" b="1" dirty="0" err="1" smtClean="0">
                    <a:solidFill>
                      <a:schemeClr val="bg1">
                        <a:lumMod val="50000"/>
                      </a:schemeClr>
                    </a:solidFill>
                    <a:latin typeface="Century Gothic" panose="020B0502020202020204" pitchFamily="34" charset="0"/>
                  </a:rPr>
                  <a:t>Unidos</a:t>
                </a:r>
                <a:r>
                  <a:rPr lang="en-US" sz="3200" b="1" dirty="0" smtClean="0">
                    <a:solidFill>
                      <a:schemeClr val="bg1">
                        <a:lumMod val="50000"/>
                      </a:schemeClr>
                    </a:solidFill>
                    <a:latin typeface="Century Gothic" panose="020B0502020202020204" pitchFamily="34" charset="0"/>
                  </a:rPr>
                  <a:t> </a:t>
                </a:r>
              </a:p>
              <a:p>
                <a:pPr algn="ctr"/>
                <a:r>
                  <a:rPr lang="en-US" sz="3200" b="1" dirty="0" err="1" smtClean="0">
                    <a:solidFill>
                      <a:schemeClr val="bg1">
                        <a:lumMod val="50000"/>
                      </a:schemeClr>
                    </a:solidFill>
                    <a:latin typeface="Century Gothic" panose="020B0502020202020204" pitchFamily="34" charset="0"/>
                  </a:rPr>
                  <a:t>Seguimiento</a:t>
                </a:r>
                <a:r>
                  <a:rPr lang="en-US" sz="3200" b="1" dirty="0" smtClean="0">
                    <a:solidFill>
                      <a:schemeClr val="bg1">
                        <a:lumMod val="50000"/>
                      </a:schemeClr>
                    </a:solidFill>
                    <a:latin typeface="Century Gothic" panose="020B0502020202020204" pitchFamily="34" charset="0"/>
                  </a:rPr>
                  <a:t> con </a:t>
                </a:r>
                <a:r>
                  <a:rPr lang="en-US" sz="3200" b="1" dirty="0" err="1" smtClean="0">
                    <a:solidFill>
                      <a:schemeClr val="bg1">
                        <a:lumMod val="50000"/>
                      </a:schemeClr>
                    </a:solidFill>
                    <a:latin typeface="Century Gothic" panose="020B0502020202020204" pitchFamily="34" charset="0"/>
                  </a:rPr>
                  <a:t>los</a:t>
                </a:r>
                <a:r>
                  <a:rPr lang="en-US" sz="3200" b="1" dirty="0" smtClean="0">
                    <a:solidFill>
                      <a:schemeClr val="bg1">
                        <a:lumMod val="50000"/>
                      </a:schemeClr>
                    </a:solidFill>
                    <a:latin typeface="Century Gothic" panose="020B0502020202020204" pitchFamily="34" charset="0"/>
                  </a:rPr>
                  <a:t> que no </a:t>
                </a:r>
                <a:r>
                  <a:rPr lang="en-US" sz="3200" b="1" dirty="0" err="1" smtClean="0">
                    <a:solidFill>
                      <a:schemeClr val="bg1">
                        <a:lumMod val="50000"/>
                      </a:schemeClr>
                    </a:solidFill>
                    <a:latin typeface="Century Gothic" panose="020B0502020202020204" pitchFamily="34" charset="0"/>
                  </a:rPr>
                  <a:t>respondan</a:t>
                </a:r>
                <a:endParaRPr lang="en-US" b="1" dirty="0">
                  <a:solidFill>
                    <a:schemeClr val="bg1">
                      <a:lumMod val="50000"/>
                    </a:schemeClr>
                  </a:solidFill>
                  <a:latin typeface="Century Gothic" panose="020B0502020202020204" pitchFamily="34" charset="0"/>
                </a:endParaRPr>
              </a:p>
            </p:txBody>
          </p:sp>
          <p:grpSp>
            <p:nvGrpSpPr>
              <p:cNvPr id="45" name="Group 44"/>
              <p:cNvGrpSpPr/>
              <p:nvPr/>
            </p:nvGrpSpPr>
            <p:grpSpPr>
              <a:xfrm>
                <a:off x="20424027" y="9424459"/>
                <a:ext cx="1295006" cy="1295007"/>
                <a:chOff x="21071530" y="5403032"/>
                <a:chExt cx="1295006" cy="1295007"/>
              </a:xfrm>
            </p:grpSpPr>
            <p:sp>
              <p:nvSpPr>
                <p:cNvPr id="42" name="Flowchart: Connector 41"/>
                <p:cNvSpPr/>
                <p:nvPr/>
              </p:nvSpPr>
              <p:spPr>
                <a:xfrm>
                  <a:off x="21071530" y="5403032"/>
                  <a:ext cx="1295006" cy="1295007"/>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61833" y="5694786"/>
                  <a:ext cx="914400" cy="914400"/>
                </a:xfrm>
                <a:prstGeom prst="rect">
                  <a:avLst/>
                </a:prstGeom>
              </p:spPr>
            </p:pic>
          </p:grpSp>
          <p:cxnSp>
            <p:nvCxnSpPr>
              <p:cNvPr id="65" name="Straight Connector 64"/>
              <p:cNvCxnSpPr>
                <a:endCxn id="42" idx="0"/>
              </p:cNvCxnSpPr>
              <p:nvPr/>
            </p:nvCxnSpPr>
            <p:spPr>
              <a:xfrm>
                <a:off x="21071530" y="8284531"/>
                <a:ext cx="0" cy="11399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42930" y="7967587"/>
                <a:ext cx="457200" cy="457200"/>
              </a:xfrm>
              <a:prstGeom prst="rect">
                <a:avLst/>
              </a:prstGeom>
            </p:spPr>
          </p:pic>
        </p:grpSp>
        <p:sp>
          <p:nvSpPr>
            <p:cNvPr id="74" name="TextBox 73"/>
            <p:cNvSpPr txBox="1"/>
            <p:nvPr/>
          </p:nvSpPr>
          <p:spPr>
            <a:xfrm>
              <a:off x="19357559" y="7542036"/>
              <a:ext cx="1619354"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Mayo  </a:t>
              </a:r>
              <a:r>
                <a:rPr lang="en-US" sz="2000" b="1" dirty="0" smtClean="0">
                  <a:solidFill>
                    <a:schemeClr val="bg1">
                      <a:lumMod val="50000"/>
                    </a:schemeClr>
                  </a:solidFill>
                  <a:latin typeface="Century Gothic" panose="020B0502020202020204" pitchFamily="34" charset="0"/>
                </a:rPr>
                <a:t>2020</a:t>
              </a:r>
              <a:endParaRPr lang="en-US" sz="3600" b="1" dirty="0">
                <a:solidFill>
                  <a:schemeClr val="bg1">
                    <a:lumMod val="50000"/>
                  </a:schemeClr>
                </a:solidFill>
                <a:latin typeface="Century Gothic" panose="020B0502020202020204" pitchFamily="34" charset="0"/>
              </a:endParaRPr>
            </a:p>
          </p:txBody>
        </p:sp>
      </p:grpSp>
      <p:grpSp>
        <p:nvGrpSpPr>
          <p:cNvPr id="8" name="Group 7"/>
          <p:cNvGrpSpPr/>
          <p:nvPr/>
        </p:nvGrpSpPr>
        <p:grpSpPr>
          <a:xfrm>
            <a:off x="2029628" y="7411379"/>
            <a:ext cx="3828291" cy="4812302"/>
            <a:chOff x="2029628" y="7411379"/>
            <a:chExt cx="3828291" cy="4812302"/>
          </a:xfrm>
        </p:grpSpPr>
        <p:sp>
          <p:nvSpPr>
            <p:cNvPr id="10" name="TextBox 9"/>
            <p:cNvSpPr txBox="1"/>
            <p:nvPr/>
          </p:nvSpPr>
          <p:spPr>
            <a:xfrm>
              <a:off x="2029628" y="11146463"/>
              <a:ext cx="3828291" cy="1077218"/>
            </a:xfrm>
            <a:prstGeom prst="rect">
              <a:avLst/>
            </a:prstGeom>
            <a:noFill/>
          </p:spPr>
          <p:txBody>
            <a:bodyPr wrap="none" rtlCol="0">
              <a:spAutoFit/>
            </a:bodyPr>
            <a:lstStyle/>
            <a:p>
              <a:pPr algn="ctr"/>
              <a:r>
                <a:rPr lang="en-US" sz="3200" b="1" dirty="0" err="1" smtClean="0">
                  <a:solidFill>
                    <a:srgbClr val="003CA5"/>
                  </a:solidFill>
                  <a:latin typeface="Century Gothic" panose="020B0502020202020204" pitchFamily="34" charset="0"/>
                </a:rPr>
                <a:t>Solicitud</a:t>
              </a:r>
              <a:r>
                <a:rPr lang="en-US" sz="3200" b="1" dirty="0" smtClean="0">
                  <a:solidFill>
                    <a:srgbClr val="003CA5"/>
                  </a:solidFill>
                  <a:latin typeface="Century Gothic" panose="020B0502020202020204" pitchFamily="34" charset="0"/>
                </a:rPr>
                <a:t> </a:t>
              </a:r>
              <a:r>
                <a:rPr lang="en-US" sz="3200" b="1" dirty="0" err="1" smtClean="0">
                  <a:solidFill>
                    <a:srgbClr val="003CA5"/>
                  </a:solidFill>
                  <a:latin typeface="Century Gothic" panose="020B0502020202020204" pitchFamily="34" charset="0"/>
                </a:rPr>
                <a:t>Servicios</a:t>
              </a:r>
              <a:r>
                <a:rPr lang="en-US" sz="3200" b="1" dirty="0" smtClean="0">
                  <a:solidFill>
                    <a:srgbClr val="003CA5"/>
                  </a:solidFill>
                  <a:latin typeface="Century Gothic" panose="020B0502020202020204" pitchFamily="34" charset="0"/>
                </a:rPr>
                <a:t> </a:t>
              </a:r>
            </a:p>
            <a:p>
              <a:pPr algn="ctr"/>
              <a:r>
                <a:rPr lang="en-US" sz="3200" b="1" dirty="0" err="1" smtClean="0">
                  <a:solidFill>
                    <a:srgbClr val="003CA5"/>
                  </a:solidFill>
                  <a:latin typeface="Century Gothic" panose="020B0502020202020204" pitchFamily="34" charset="0"/>
                </a:rPr>
                <a:t>Profesionales</a:t>
              </a:r>
              <a:r>
                <a:rPr lang="en-US" sz="3200" b="1" dirty="0" smtClean="0">
                  <a:solidFill>
                    <a:srgbClr val="003CA5"/>
                  </a:solidFill>
                  <a:latin typeface="Century Gothic" panose="020B0502020202020204" pitchFamily="34" charset="0"/>
                </a:rPr>
                <a:t> </a:t>
              </a:r>
              <a:endParaRPr lang="en-US" sz="3200" b="1" dirty="0" smtClean="0">
                <a:solidFill>
                  <a:srgbClr val="003CA5"/>
                </a:solidFill>
                <a:latin typeface="Century Gothic" panose="020B0502020202020204" pitchFamily="34" charset="0"/>
              </a:endParaRPr>
            </a:p>
          </p:txBody>
        </p:sp>
        <p:grpSp>
          <p:nvGrpSpPr>
            <p:cNvPr id="3" name="Group 2"/>
            <p:cNvGrpSpPr/>
            <p:nvPr/>
          </p:nvGrpSpPr>
          <p:grpSpPr>
            <a:xfrm>
              <a:off x="2920702" y="7411379"/>
              <a:ext cx="1899879" cy="3295220"/>
              <a:chOff x="2920702" y="7411379"/>
              <a:chExt cx="1899879" cy="3295220"/>
            </a:xfrm>
          </p:grpSpPr>
          <p:grpSp>
            <p:nvGrpSpPr>
              <p:cNvPr id="33" name="Group 32"/>
              <p:cNvGrpSpPr/>
              <p:nvPr/>
            </p:nvGrpSpPr>
            <p:grpSpPr>
              <a:xfrm>
                <a:off x="3267379" y="9411592"/>
                <a:ext cx="1295006" cy="1295007"/>
                <a:chOff x="11663781" y="4475511"/>
                <a:chExt cx="1295006" cy="1295007"/>
              </a:xfrm>
              <a:solidFill>
                <a:srgbClr val="003CA5"/>
              </a:solidFill>
            </p:grpSpPr>
            <p:sp>
              <p:nvSpPr>
                <p:cNvPr id="31" name="Flowchart: Connector 30"/>
                <p:cNvSpPr/>
                <p:nvPr/>
              </p:nvSpPr>
              <p:spPr>
                <a:xfrm>
                  <a:off x="11663781" y="4475511"/>
                  <a:ext cx="1295006" cy="129500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2976" y="4637873"/>
                  <a:ext cx="914400" cy="914400"/>
                </a:xfrm>
                <a:prstGeom prst="rect">
                  <a:avLst/>
                </a:prstGeom>
                <a:grpFill/>
              </p:spPr>
            </p:pic>
          </p:grpSp>
          <p:cxnSp>
            <p:nvCxnSpPr>
              <p:cNvPr id="55" name="Straight Connector 54"/>
              <p:cNvCxnSpPr/>
              <p:nvPr/>
            </p:nvCxnSpPr>
            <p:spPr>
              <a:xfrm>
                <a:off x="3914881" y="8093939"/>
                <a:ext cx="1" cy="1317653"/>
              </a:xfrm>
              <a:prstGeom prst="line">
                <a:avLst/>
              </a:prstGeom>
              <a:ln>
                <a:solidFill>
                  <a:srgbClr val="003CA5"/>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920702" y="7411379"/>
                <a:ext cx="1899879"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Sep–Oct 2019</a:t>
                </a:r>
                <a:endParaRPr lang="en-US" sz="3600" b="1" dirty="0">
                  <a:solidFill>
                    <a:schemeClr val="bg1">
                      <a:lumMod val="50000"/>
                    </a:schemeClr>
                  </a:solidFill>
                  <a:latin typeface="Century Gothic" panose="020B0502020202020204"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8068" y="7835277"/>
                <a:ext cx="457200" cy="457200"/>
              </a:xfrm>
              <a:prstGeom prst="rect">
                <a:avLst/>
              </a:prstGeom>
            </p:spPr>
          </p:pic>
        </p:grpSp>
      </p:grpSp>
      <p:grpSp>
        <p:nvGrpSpPr>
          <p:cNvPr id="9" name="Group 8"/>
          <p:cNvGrpSpPr/>
          <p:nvPr/>
        </p:nvGrpSpPr>
        <p:grpSpPr>
          <a:xfrm>
            <a:off x="4990989" y="3944635"/>
            <a:ext cx="4988866" cy="4911355"/>
            <a:chOff x="4990989" y="3944635"/>
            <a:chExt cx="4988866" cy="4911355"/>
          </a:xfrm>
        </p:grpSpPr>
        <p:sp>
          <p:nvSpPr>
            <p:cNvPr id="11" name="TextBox 10"/>
            <p:cNvSpPr txBox="1"/>
            <p:nvPr/>
          </p:nvSpPr>
          <p:spPr>
            <a:xfrm>
              <a:off x="4990989" y="3944635"/>
              <a:ext cx="4988866" cy="1077218"/>
            </a:xfrm>
            <a:prstGeom prst="rect">
              <a:avLst/>
            </a:prstGeom>
            <a:noFill/>
          </p:spPr>
          <p:txBody>
            <a:bodyPr wrap="none" rtlCol="0">
              <a:spAutoFit/>
            </a:bodyPr>
            <a:lstStyle/>
            <a:p>
              <a:pPr algn="ctr"/>
              <a:r>
                <a:rPr lang="en-US" sz="3200" b="1" dirty="0" err="1" smtClean="0">
                  <a:solidFill>
                    <a:srgbClr val="003CA5"/>
                  </a:solidFill>
                  <a:latin typeface="Century Gothic" panose="020B0502020202020204" pitchFamily="34" charset="0"/>
                </a:rPr>
                <a:t>Reclutación</a:t>
              </a:r>
              <a:r>
                <a:rPr lang="en-US" sz="3200" b="1" dirty="0" smtClean="0">
                  <a:solidFill>
                    <a:srgbClr val="003CA5"/>
                  </a:solidFill>
                  <a:latin typeface="Century Gothic" panose="020B0502020202020204" pitchFamily="34" charset="0"/>
                </a:rPr>
                <a:t> </a:t>
              </a:r>
              <a:r>
                <a:rPr lang="en-US" sz="3200" b="1" dirty="0" smtClean="0">
                  <a:solidFill>
                    <a:srgbClr val="003CA5"/>
                  </a:solidFill>
                  <a:latin typeface="Century Gothic" panose="020B0502020202020204" pitchFamily="34" charset="0"/>
                </a:rPr>
                <a:t>+</a:t>
              </a:r>
            </a:p>
            <a:p>
              <a:pPr algn="ctr"/>
              <a:r>
                <a:rPr lang="en-US" sz="3200" b="1" dirty="0" err="1" smtClean="0">
                  <a:solidFill>
                    <a:srgbClr val="003CA5"/>
                  </a:solidFill>
                  <a:latin typeface="Century Gothic" panose="020B0502020202020204" pitchFamily="34" charset="0"/>
                </a:rPr>
                <a:t>Socios</a:t>
              </a:r>
              <a:r>
                <a:rPr lang="en-US" sz="3200" b="1" dirty="0" smtClean="0">
                  <a:solidFill>
                    <a:srgbClr val="003CA5"/>
                  </a:solidFill>
                  <a:latin typeface="Century Gothic" panose="020B0502020202020204" pitchFamily="34" charset="0"/>
                </a:rPr>
                <a:t> de </a:t>
              </a:r>
              <a:r>
                <a:rPr lang="en-US" sz="3200" b="1" dirty="0" err="1" smtClean="0">
                  <a:solidFill>
                    <a:srgbClr val="003CA5"/>
                  </a:solidFill>
                  <a:latin typeface="Century Gothic" panose="020B0502020202020204" pitchFamily="34" charset="0"/>
                </a:rPr>
                <a:t>Capacitación</a:t>
              </a:r>
              <a:endParaRPr lang="en-US" b="1" dirty="0">
                <a:solidFill>
                  <a:srgbClr val="003CA5"/>
                </a:solidFill>
                <a:latin typeface="Century Gothic" panose="020B0502020202020204" pitchFamily="34" charset="0"/>
              </a:endParaRPr>
            </a:p>
          </p:txBody>
        </p:sp>
        <p:grpSp>
          <p:nvGrpSpPr>
            <p:cNvPr id="35" name="Group 34"/>
            <p:cNvGrpSpPr/>
            <p:nvPr/>
          </p:nvGrpSpPr>
          <p:grpSpPr>
            <a:xfrm>
              <a:off x="6837920" y="5213554"/>
              <a:ext cx="1295006" cy="1295007"/>
              <a:chOff x="11202680" y="2449361"/>
              <a:chExt cx="1295006" cy="1295007"/>
            </a:xfrm>
            <a:solidFill>
              <a:srgbClr val="003CA5"/>
            </a:solidFill>
          </p:grpSpPr>
          <p:sp>
            <p:nvSpPr>
              <p:cNvPr id="30" name="Flowchart: Connector 29"/>
              <p:cNvSpPr/>
              <p:nvPr/>
            </p:nvSpPr>
            <p:spPr>
              <a:xfrm>
                <a:off x="11202680" y="2449361"/>
                <a:ext cx="1295006" cy="129500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92983" y="2687332"/>
                <a:ext cx="914400" cy="914400"/>
              </a:xfrm>
              <a:prstGeom prst="rect">
                <a:avLst/>
              </a:prstGeom>
              <a:grpFill/>
            </p:spPr>
          </p:pic>
        </p:grpSp>
        <p:cxnSp>
          <p:nvCxnSpPr>
            <p:cNvPr id="57" name="Straight Connector 56"/>
            <p:cNvCxnSpPr>
              <a:endCxn id="30" idx="4"/>
            </p:cNvCxnSpPr>
            <p:nvPr/>
          </p:nvCxnSpPr>
          <p:spPr>
            <a:xfrm flipV="1">
              <a:off x="7485422" y="6508561"/>
              <a:ext cx="1" cy="1525361"/>
            </a:xfrm>
            <a:prstGeom prst="line">
              <a:avLst/>
            </a:prstGeom>
            <a:ln>
              <a:solidFill>
                <a:srgbClr val="003CA5"/>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6508231" y="8455880"/>
              <a:ext cx="1821332" cy="400110"/>
            </a:xfrm>
            <a:prstGeom prst="rect">
              <a:avLst/>
            </a:prstGeom>
            <a:noFill/>
          </p:spPr>
          <p:txBody>
            <a:bodyPr wrap="none" rtlCol="0">
              <a:spAutoFit/>
            </a:bodyPr>
            <a:lstStyle/>
            <a:p>
              <a:r>
                <a:rPr lang="en-US" sz="2000" b="1" dirty="0" smtClean="0">
                  <a:solidFill>
                    <a:schemeClr val="bg1">
                      <a:lumMod val="50000"/>
                    </a:schemeClr>
                  </a:solidFill>
                  <a:latin typeface="Century Gothic" panose="020B0502020202020204" pitchFamily="34" charset="0"/>
                </a:rPr>
                <a:t>Oct–</a:t>
              </a:r>
              <a:r>
                <a:rPr lang="en-US" sz="2000" b="1" dirty="0" err="1" smtClean="0">
                  <a:solidFill>
                    <a:schemeClr val="bg1">
                      <a:lumMod val="50000"/>
                    </a:schemeClr>
                  </a:solidFill>
                  <a:latin typeface="Century Gothic" panose="020B0502020202020204" pitchFamily="34" charset="0"/>
                </a:rPr>
                <a:t>Dic</a:t>
              </a:r>
              <a:r>
                <a:rPr lang="en-US" sz="2000" b="1" dirty="0" smtClean="0">
                  <a:solidFill>
                    <a:schemeClr val="bg1">
                      <a:lumMod val="50000"/>
                    </a:schemeClr>
                  </a:solidFill>
                  <a:latin typeface="Century Gothic" panose="020B0502020202020204" pitchFamily="34" charset="0"/>
                </a:rPr>
                <a:t> </a:t>
              </a:r>
              <a:r>
                <a:rPr lang="en-US" sz="2000" b="1" dirty="0" smtClean="0">
                  <a:solidFill>
                    <a:schemeClr val="bg1">
                      <a:lumMod val="50000"/>
                    </a:schemeClr>
                  </a:solidFill>
                  <a:latin typeface="Century Gothic" panose="020B0502020202020204" pitchFamily="34" charset="0"/>
                </a:rPr>
                <a:t>2019</a:t>
              </a:r>
              <a:endParaRPr lang="en-US" sz="3600" b="1" dirty="0">
                <a:solidFill>
                  <a:schemeClr val="bg1">
                    <a:lumMod val="50000"/>
                  </a:schemeClr>
                </a:solidFill>
                <a:latin typeface="Century Gothic" panose="020B0502020202020204" pitchFamily="34" charset="0"/>
              </a:endParaRPr>
            </a:p>
          </p:txBody>
        </p:sp>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784" y="7830242"/>
              <a:ext cx="457200" cy="457200"/>
            </a:xfrm>
            <a:prstGeom prst="rect">
              <a:avLst/>
            </a:prstGeom>
          </p:spPr>
        </p:pic>
      </p:grpSp>
      <p:grpSp>
        <p:nvGrpSpPr>
          <p:cNvPr id="15" name="Group 14"/>
          <p:cNvGrpSpPr/>
          <p:nvPr/>
        </p:nvGrpSpPr>
        <p:grpSpPr>
          <a:xfrm>
            <a:off x="8421710" y="7428251"/>
            <a:ext cx="6223178" cy="4795430"/>
            <a:chOff x="8421710" y="7428251"/>
            <a:chExt cx="6223178" cy="4795430"/>
          </a:xfrm>
        </p:grpSpPr>
        <p:sp>
          <p:nvSpPr>
            <p:cNvPr id="12" name="TextBox 11"/>
            <p:cNvSpPr txBox="1"/>
            <p:nvPr/>
          </p:nvSpPr>
          <p:spPr>
            <a:xfrm>
              <a:off x="8421710" y="11146463"/>
              <a:ext cx="6223178" cy="1077218"/>
            </a:xfrm>
            <a:prstGeom prst="rect">
              <a:avLst/>
            </a:prstGeom>
            <a:noFill/>
          </p:spPr>
          <p:txBody>
            <a:bodyPr wrap="none" rtlCol="0">
              <a:spAutoFit/>
            </a:bodyPr>
            <a:lstStyle/>
            <a:p>
              <a:pPr algn="ctr"/>
              <a:r>
                <a:rPr lang="en-US" sz="3200" b="1" dirty="0" err="1" smtClean="0">
                  <a:solidFill>
                    <a:srgbClr val="003CA5"/>
                  </a:solidFill>
                  <a:latin typeface="Century Gothic" panose="020B0502020202020204" pitchFamily="34" charset="0"/>
                </a:rPr>
                <a:t>Implementar</a:t>
              </a:r>
              <a:r>
                <a:rPr lang="en-US" sz="3200" b="1" dirty="0" smtClean="0">
                  <a:solidFill>
                    <a:srgbClr val="003CA5"/>
                  </a:solidFill>
                  <a:latin typeface="Century Gothic" panose="020B0502020202020204" pitchFamily="34" charset="0"/>
                </a:rPr>
                <a:t> </a:t>
              </a:r>
              <a:r>
                <a:rPr lang="en-US" sz="3200" b="1" dirty="0" err="1" smtClean="0">
                  <a:solidFill>
                    <a:srgbClr val="003CA5"/>
                  </a:solidFill>
                  <a:latin typeface="Century Gothic" panose="020B0502020202020204" pitchFamily="34" charset="0"/>
                </a:rPr>
                <a:t>Alcance</a:t>
              </a:r>
              <a:endParaRPr lang="en-US" sz="3200" b="1" dirty="0" smtClean="0">
                <a:solidFill>
                  <a:srgbClr val="003CA5"/>
                </a:solidFill>
                <a:latin typeface="Century Gothic" panose="020B0502020202020204" pitchFamily="34" charset="0"/>
              </a:endParaRPr>
            </a:p>
            <a:p>
              <a:pPr algn="ctr"/>
              <a:r>
                <a:rPr lang="en-US" sz="3200" b="1" dirty="0" smtClean="0">
                  <a:solidFill>
                    <a:srgbClr val="003CA5"/>
                  </a:solidFill>
                  <a:latin typeface="Century Gothic" panose="020B0502020202020204" pitchFamily="34" charset="0"/>
                </a:rPr>
                <a:t>+ </a:t>
              </a:r>
              <a:r>
                <a:rPr lang="en-US" sz="3200" b="1" dirty="0" err="1" smtClean="0">
                  <a:solidFill>
                    <a:srgbClr val="003CA5"/>
                  </a:solidFill>
                  <a:latin typeface="Century Gothic" panose="020B0502020202020204" pitchFamily="34" charset="0"/>
                </a:rPr>
                <a:t>Educación</a:t>
              </a:r>
              <a:r>
                <a:rPr lang="en-US" sz="3200" b="1" dirty="0" smtClean="0">
                  <a:solidFill>
                    <a:srgbClr val="003CA5"/>
                  </a:solidFill>
                  <a:latin typeface="Century Gothic" panose="020B0502020202020204" pitchFamily="34" charset="0"/>
                </a:rPr>
                <a:t> </a:t>
              </a:r>
              <a:r>
                <a:rPr lang="en-US" sz="3200" b="1" dirty="0" err="1" smtClean="0">
                  <a:solidFill>
                    <a:srgbClr val="003CA5"/>
                  </a:solidFill>
                  <a:latin typeface="Century Gothic" panose="020B0502020202020204" pitchFamily="34" charset="0"/>
                </a:rPr>
                <a:t>en</a:t>
              </a:r>
              <a:r>
                <a:rPr lang="en-US" sz="3200" b="1" dirty="0" smtClean="0">
                  <a:solidFill>
                    <a:srgbClr val="003CA5"/>
                  </a:solidFill>
                  <a:latin typeface="Century Gothic" panose="020B0502020202020204" pitchFamily="34" charset="0"/>
                </a:rPr>
                <a:t> la </a:t>
              </a:r>
              <a:r>
                <a:rPr lang="en-US" sz="3200" b="1" dirty="0" err="1" smtClean="0">
                  <a:solidFill>
                    <a:srgbClr val="003CA5"/>
                  </a:solidFill>
                  <a:latin typeface="Century Gothic" panose="020B0502020202020204" pitchFamily="34" charset="0"/>
                </a:rPr>
                <a:t>comunidad</a:t>
              </a:r>
              <a:endParaRPr lang="en-US" b="1" dirty="0">
                <a:solidFill>
                  <a:srgbClr val="003CA5"/>
                </a:solidFill>
                <a:latin typeface="Century Gothic" panose="020B0502020202020204" pitchFamily="34" charset="0"/>
              </a:endParaRPr>
            </a:p>
          </p:txBody>
        </p:sp>
        <p:grpSp>
          <p:nvGrpSpPr>
            <p:cNvPr id="37" name="Group 36"/>
            <p:cNvGrpSpPr/>
            <p:nvPr/>
          </p:nvGrpSpPr>
          <p:grpSpPr>
            <a:xfrm>
              <a:off x="10809051" y="9451754"/>
              <a:ext cx="1295006" cy="1295007"/>
              <a:chOff x="13542302" y="5210148"/>
              <a:chExt cx="1295006" cy="1295007"/>
            </a:xfrm>
            <a:solidFill>
              <a:srgbClr val="003CA5"/>
            </a:solidFill>
          </p:grpSpPr>
          <p:sp>
            <p:nvSpPr>
              <p:cNvPr id="28" name="Flowchart: Connector 27"/>
              <p:cNvSpPr/>
              <p:nvPr/>
            </p:nvSpPr>
            <p:spPr>
              <a:xfrm>
                <a:off x="13542302" y="5210148"/>
                <a:ext cx="1295006" cy="129500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32605" y="5411183"/>
                <a:ext cx="914400" cy="914400"/>
              </a:xfrm>
              <a:prstGeom prst="rect">
                <a:avLst/>
              </a:prstGeom>
              <a:grpFill/>
            </p:spPr>
          </p:pic>
        </p:grpSp>
        <p:cxnSp>
          <p:nvCxnSpPr>
            <p:cNvPr id="59" name="Straight Connector 58"/>
            <p:cNvCxnSpPr>
              <a:endCxn id="28" idx="0"/>
            </p:cNvCxnSpPr>
            <p:nvPr/>
          </p:nvCxnSpPr>
          <p:spPr>
            <a:xfrm>
              <a:off x="11456554" y="8169734"/>
              <a:ext cx="0" cy="1282020"/>
            </a:xfrm>
            <a:prstGeom prst="line">
              <a:avLst/>
            </a:prstGeom>
            <a:ln>
              <a:solidFill>
                <a:srgbClr val="003CA5"/>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0585764" y="7428251"/>
              <a:ext cx="1895071" cy="400110"/>
            </a:xfrm>
            <a:prstGeom prst="rect">
              <a:avLst/>
            </a:prstGeom>
            <a:noFill/>
          </p:spPr>
          <p:txBody>
            <a:bodyPr wrap="none" rtlCol="0">
              <a:spAutoFit/>
            </a:bodyPr>
            <a:lstStyle/>
            <a:p>
              <a:r>
                <a:rPr lang="en-US" sz="2000" b="1" dirty="0" err="1" smtClean="0">
                  <a:solidFill>
                    <a:schemeClr val="bg1">
                      <a:lumMod val="50000"/>
                    </a:schemeClr>
                  </a:solidFill>
                  <a:latin typeface="Century Gothic" panose="020B0502020202020204" pitchFamily="34" charset="0"/>
                </a:rPr>
                <a:t>Ene</a:t>
              </a:r>
              <a:r>
                <a:rPr lang="en-US" sz="2000" b="1" dirty="0" smtClean="0">
                  <a:solidFill>
                    <a:schemeClr val="bg1">
                      <a:lumMod val="50000"/>
                    </a:schemeClr>
                  </a:solidFill>
                  <a:latin typeface="Century Gothic" panose="020B0502020202020204" pitchFamily="34" charset="0"/>
                </a:rPr>
                <a:t>–Mar </a:t>
              </a:r>
              <a:r>
                <a:rPr lang="en-US" sz="2000" b="1" dirty="0" smtClean="0">
                  <a:solidFill>
                    <a:schemeClr val="bg1">
                      <a:lumMod val="50000"/>
                    </a:schemeClr>
                  </a:solidFill>
                  <a:latin typeface="Century Gothic" panose="020B0502020202020204" pitchFamily="34" charset="0"/>
                </a:rPr>
                <a:t>2020</a:t>
              </a:r>
              <a:endParaRPr lang="en-US" sz="3600" b="1" dirty="0">
                <a:solidFill>
                  <a:schemeClr val="bg1">
                    <a:lumMod val="50000"/>
                  </a:schemeClr>
                </a:solidFill>
                <a:latin typeface="Century Gothic" panose="020B0502020202020204" pitchFamily="34" charset="0"/>
              </a:endParaRP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3495" y="7837622"/>
              <a:ext cx="457200" cy="457200"/>
            </a:xfrm>
            <a:prstGeom prst="rect">
              <a:avLst/>
            </a:prstGeom>
          </p:spPr>
        </p:pic>
      </p:grpSp>
    </p:spTree>
    <p:extLst>
      <p:ext uri="{BB962C8B-B14F-4D97-AF65-F5344CB8AC3E}">
        <p14:creationId xmlns:p14="http://schemas.microsoft.com/office/powerpoint/2010/main" val="365689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endParaRPr lang="en-US" b="1" dirty="0"/>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a:t>Census Overview</a:t>
            </a:r>
          </a:p>
        </p:txBody>
      </p:sp>
      <p:sp>
        <p:nvSpPr>
          <p:cNvPr id="6" name="Slide Number Placeholder 5"/>
          <p:cNvSpPr>
            <a:spLocks noGrp="1"/>
          </p:cNvSpPr>
          <p:nvPr>
            <p:ph type="sldNum" sz="quarter" idx="12"/>
          </p:nvPr>
        </p:nvSpPr>
        <p:spPr/>
        <p:txBody>
          <a:bodyPr/>
          <a:lstStyle/>
          <a:p>
            <a:fld id="{434729E3-2E82-4CFB-8E7C-60B0DB8F16A9}" type="slidenum">
              <a:rPr lang="en-US" smtClean="0"/>
              <a:t>14</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7925" b="7925"/>
          <a:stretch/>
        </p:blipFill>
        <p:spPr>
          <a:xfrm>
            <a:off x="0" y="0"/>
            <a:ext cx="24384000" cy="13716000"/>
          </a:xfrm>
          <a:prstGeom prst="rect">
            <a:avLst/>
          </a:prstGeom>
        </p:spPr>
      </p:pic>
      <p:sp>
        <p:nvSpPr>
          <p:cNvPr id="16" name="TextBox 15"/>
          <p:cNvSpPr txBox="1"/>
          <p:nvPr/>
        </p:nvSpPr>
        <p:spPr>
          <a:xfrm>
            <a:off x="7097496" y="9609159"/>
            <a:ext cx="10189008" cy="2646878"/>
          </a:xfrm>
          <a:prstGeom prst="rect">
            <a:avLst/>
          </a:prstGeom>
          <a:noFill/>
        </p:spPr>
        <p:txBody>
          <a:bodyPr wrap="none" rtlCol="0">
            <a:spAutoFit/>
          </a:bodyPr>
          <a:lstStyle/>
          <a:p>
            <a:r>
              <a:rPr lang="en-US" sz="16600" b="1" dirty="0" err="1" smtClean="0">
                <a:solidFill>
                  <a:schemeClr val="bg1">
                    <a:lumMod val="95000"/>
                  </a:schemeClr>
                </a:solidFill>
                <a:latin typeface="Century Gothic" panose="020B0502020202020204" pitchFamily="34" charset="0"/>
              </a:rPr>
              <a:t>Actividad</a:t>
            </a:r>
            <a:endParaRPr lang="en-US" sz="4000" b="1" dirty="0">
              <a:solidFill>
                <a:schemeClr val="bg1">
                  <a:lumMod val="95000"/>
                </a:schemeClr>
              </a:solidFill>
              <a:latin typeface="Century Gothic" panose="020B0502020202020204" pitchFamily="34" charset="0"/>
            </a:endParaRPr>
          </a:p>
        </p:txBody>
      </p:sp>
    </p:spTree>
    <p:extLst>
      <p:ext uri="{BB962C8B-B14F-4D97-AF65-F5344CB8AC3E}">
        <p14:creationId xmlns:p14="http://schemas.microsoft.com/office/powerpoint/2010/main" val="2120653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a:solidFill>
                  <a:srgbClr val="003CA5"/>
                </a:solidFill>
              </a:rPr>
              <a:t>¿</a:t>
            </a:r>
            <a:r>
              <a:rPr lang="en-US" b="1" dirty="0" err="1" smtClean="0">
                <a:solidFill>
                  <a:srgbClr val="003CA5"/>
                </a:solidFill>
              </a:rPr>
              <a:t>Quiere</a:t>
            </a:r>
            <a:r>
              <a:rPr lang="en-US" b="1" dirty="0" smtClean="0">
                <a:solidFill>
                  <a:srgbClr val="003CA5"/>
                </a:solidFill>
              </a:rPr>
              <a:t> </a:t>
            </a:r>
            <a:r>
              <a:rPr lang="en-US" b="1" dirty="0" err="1" smtClean="0">
                <a:solidFill>
                  <a:srgbClr val="003CA5"/>
                </a:solidFill>
              </a:rPr>
              <a:t>involucrarse</a:t>
            </a:r>
            <a:r>
              <a:rPr lang="en-US" b="1" dirty="0" smtClean="0">
                <a:solidFill>
                  <a:srgbClr val="003CA5"/>
                </a:solidFill>
              </a:rPr>
              <a:t>?</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15</a:t>
            </a:fld>
            <a:endParaRPr lang="en-US"/>
          </a:p>
        </p:txBody>
      </p:sp>
      <p:grpSp>
        <p:nvGrpSpPr>
          <p:cNvPr id="24" name="Group 23"/>
          <p:cNvGrpSpPr/>
          <p:nvPr/>
        </p:nvGrpSpPr>
        <p:grpSpPr>
          <a:xfrm>
            <a:off x="12658208" y="5410200"/>
            <a:ext cx="10509608" cy="3391164"/>
            <a:chOff x="12658208" y="5410200"/>
            <a:chExt cx="10509608" cy="3391164"/>
          </a:xfrm>
        </p:grpSpPr>
        <p:sp>
          <p:nvSpPr>
            <p:cNvPr id="26" name="TextBox 25"/>
            <p:cNvSpPr txBox="1"/>
            <p:nvPr/>
          </p:nvSpPr>
          <p:spPr>
            <a:xfrm>
              <a:off x="12658208" y="7878034"/>
              <a:ext cx="10509608"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placercounts.org/get-involved</a:t>
              </a:r>
              <a:endParaRPr lang="en-US" sz="5400" b="1" dirty="0">
                <a:solidFill>
                  <a:schemeClr val="tx1">
                    <a:lumMod val="50000"/>
                    <a:lumOff val="50000"/>
                  </a:schemeClr>
                </a:solidFill>
                <a:latin typeface="Century Gothic" panose="020B0502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847" y="5410200"/>
              <a:ext cx="3200400" cy="3200400"/>
            </a:xfrm>
            <a:prstGeom prst="rect">
              <a:avLst/>
            </a:prstGeom>
          </p:spPr>
        </p:pic>
      </p:grpSp>
      <p:grpSp>
        <p:nvGrpSpPr>
          <p:cNvPr id="19" name="Group 18"/>
          <p:cNvGrpSpPr/>
          <p:nvPr/>
        </p:nvGrpSpPr>
        <p:grpSpPr>
          <a:xfrm>
            <a:off x="1144587" y="9407324"/>
            <a:ext cx="10788002" cy="3200400"/>
            <a:chOff x="1144587" y="9407324"/>
            <a:chExt cx="10788002" cy="3200400"/>
          </a:xfrm>
        </p:grpSpPr>
        <p:sp>
          <p:nvSpPr>
            <p:cNvPr id="23" name="TextBox 22"/>
            <p:cNvSpPr txBox="1"/>
            <p:nvPr/>
          </p:nvSpPr>
          <p:spPr>
            <a:xfrm>
              <a:off x="4598530" y="10545859"/>
              <a:ext cx="7334059"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Comparta</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materiales</a:t>
              </a:r>
              <a:endParaRPr lang="en-US" sz="5400" b="1" dirty="0">
                <a:solidFill>
                  <a:schemeClr val="tx1">
                    <a:lumMod val="50000"/>
                    <a:lumOff val="50000"/>
                  </a:schemeClr>
                </a:solidFill>
                <a:latin typeface="Century Gothic" panose="020B0502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587" y="9407324"/>
              <a:ext cx="3200400" cy="3200400"/>
            </a:xfrm>
            <a:prstGeom prst="rect">
              <a:avLst/>
            </a:prstGeom>
          </p:spPr>
        </p:pic>
      </p:grpSp>
      <p:grpSp>
        <p:nvGrpSpPr>
          <p:cNvPr id="18" name="Group 17"/>
          <p:cNvGrpSpPr/>
          <p:nvPr/>
        </p:nvGrpSpPr>
        <p:grpSpPr>
          <a:xfrm>
            <a:off x="1144587" y="6277834"/>
            <a:ext cx="5425958" cy="3200400"/>
            <a:chOff x="1144587" y="6277834"/>
            <a:chExt cx="5425958" cy="3200400"/>
          </a:xfrm>
        </p:grpSpPr>
        <p:sp>
          <p:nvSpPr>
            <p:cNvPr id="22" name="TextBox 21"/>
            <p:cNvSpPr txBox="1"/>
            <p:nvPr/>
          </p:nvSpPr>
          <p:spPr>
            <a:xfrm>
              <a:off x="4598530" y="7878034"/>
              <a:ext cx="1972015"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Done</a:t>
              </a:r>
              <a:endParaRPr lang="en-US" sz="5400" b="1" dirty="0">
                <a:solidFill>
                  <a:schemeClr val="tx1">
                    <a:lumMod val="50000"/>
                    <a:lumOff val="50000"/>
                  </a:schemeClr>
                </a:solidFill>
                <a:latin typeface="Century Gothic" panose="020B0502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587" y="6277834"/>
              <a:ext cx="3200400" cy="3200400"/>
            </a:xfrm>
            <a:prstGeom prst="rect">
              <a:avLst/>
            </a:prstGeom>
          </p:spPr>
        </p:pic>
      </p:grpSp>
      <p:grpSp>
        <p:nvGrpSpPr>
          <p:cNvPr id="17" name="Group 16"/>
          <p:cNvGrpSpPr/>
          <p:nvPr/>
        </p:nvGrpSpPr>
        <p:grpSpPr>
          <a:xfrm>
            <a:off x="1144587" y="3417663"/>
            <a:ext cx="11507751" cy="3200400"/>
            <a:chOff x="1144587" y="3417663"/>
            <a:chExt cx="11507751" cy="3200400"/>
          </a:xfrm>
        </p:grpSpPr>
        <p:sp>
          <p:nvSpPr>
            <p:cNvPr id="21" name="TextBox 20"/>
            <p:cNvSpPr txBox="1"/>
            <p:nvPr/>
          </p:nvSpPr>
          <p:spPr>
            <a:xfrm>
              <a:off x="4598530" y="4556198"/>
              <a:ext cx="8053808"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Manténgase</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informado</a:t>
              </a:r>
              <a:endParaRPr lang="en-US" sz="5400" b="1" dirty="0">
                <a:solidFill>
                  <a:schemeClr val="tx1">
                    <a:lumMod val="50000"/>
                    <a:lumOff val="50000"/>
                  </a:schemeClr>
                </a:solidFill>
                <a:latin typeface="Century Gothic" panose="020B0502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587" y="3417663"/>
              <a:ext cx="3200400" cy="3200400"/>
            </a:xfrm>
            <a:prstGeom prst="rect">
              <a:avLst/>
            </a:prstGeom>
          </p:spPr>
        </p:pic>
      </p:grpSp>
    </p:spTree>
    <p:extLst>
      <p:ext uri="{BB962C8B-B14F-4D97-AF65-F5344CB8AC3E}">
        <p14:creationId xmlns:p14="http://schemas.microsoft.com/office/powerpoint/2010/main" val="1365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a:solidFill>
                  <a:srgbClr val="003CA5"/>
                </a:solidFill>
              </a:rPr>
              <a:t>¿</a:t>
            </a:r>
            <a:r>
              <a:rPr lang="en-US" b="1" dirty="0" err="1">
                <a:solidFill>
                  <a:srgbClr val="003CA5"/>
                </a:solidFill>
              </a:rPr>
              <a:t>Quiere</a:t>
            </a:r>
            <a:r>
              <a:rPr lang="en-US" b="1" dirty="0">
                <a:solidFill>
                  <a:srgbClr val="003CA5"/>
                </a:solidFill>
              </a:rPr>
              <a:t> </a:t>
            </a:r>
            <a:r>
              <a:rPr lang="en-US" b="1" dirty="0" smtClean="0">
                <a:solidFill>
                  <a:srgbClr val="003CA5"/>
                </a:solidFill>
              </a:rPr>
              <a:t>saber </a:t>
            </a:r>
            <a:r>
              <a:rPr lang="en-US" b="1" dirty="0" err="1" smtClean="0">
                <a:solidFill>
                  <a:srgbClr val="003CA5"/>
                </a:solidFill>
              </a:rPr>
              <a:t>más</a:t>
            </a:r>
            <a:r>
              <a:rPr lang="en-US" b="1" dirty="0" smtClean="0">
                <a:solidFill>
                  <a:srgbClr val="003CA5"/>
                </a:solidFill>
              </a:rPr>
              <a:t>?</a:t>
            </a:r>
            <a:endParaRPr lang="en-US" b="1" dirty="0">
              <a:solidFill>
                <a:srgbClr val="003CA5"/>
              </a:solidFill>
            </a:endParaRPr>
          </a:p>
        </p:txBody>
      </p:sp>
      <p:sp>
        <p:nvSpPr>
          <p:cNvPr id="3" name="Content Placeholder 2"/>
          <p:cNvSpPr>
            <a:spLocks noGrp="1"/>
          </p:cNvSpPr>
          <p:nvPr>
            <p:ph idx="1"/>
          </p:nvPr>
        </p:nvSpPr>
        <p:spPr/>
        <p:txBody>
          <a:bodyPr/>
          <a:lstStyle/>
          <a:p>
            <a:pPr marL="0" indent="0">
              <a:buNone/>
            </a:pPr>
            <a:r>
              <a:rPr lang="en-US" b="1" dirty="0" err="1" smtClean="0">
                <a:solidFill>
                  <a:schemeClr val="tx1">
                    <a:lumMod val="50000"/>
                    <a:lumOff val="50000"/>
                  </a:schemeClr>
                </a:solidFill>
              </a:rPr>
              <a:t>Visite</a:t>
            </a:r>
            <a:r>
              <a:rPr lang="en-US" b="1" dirty="0" smtClean="0">
                <a:solidFill>
                  <a:schemeClr val="tx1">
                    <a:lumMod val="50000"/>
                    <a:lumOff val="50000"/>
                  </a:schemeClr>
                </a:solidFill>
              </a:rPr>
              <a:t> </a:t>
            </a:r>
            <a:r>
              <a:rPr lang="en-US" b="1" dirty="0" smtClean="0">
                <a:hlinkClick r:id="rId3"/>
              </a:rPr>
              <a:t>placercounts.org</a:t>
            </a:r>
            <a:r>
              <a:rPr lang="en-US" b="1" dirty="0" smtClean="0"/>
              <a:t>	</a:t>
            </a:r>
          </a:p>
          <a:p>
            <a:pPr marL="0" indent="0">
              <a:buNone/>
            </a:pPr>
            <a:endParaRPr lang="en-US" dirty="0" smtClean="0"/>
          </a:p>
          <a:p>
            <a:pPr marL="0" indent="0">
              <a:buNone/>
            </a:pPr>
            <a:r>
              <a:rPr lang="en-US" b="1" dirty="0" err="1" smtClean="0">
                <a:solidFill>
                  <a:schemeClr val="tx1">
                    <a:lumMod val="50000"/>
                    <a:lumOff val="50000"/>
                  </a:schemeClr>
                </a:solidFill>
              </a:rPr>
              <a:t>Conéctese</a:t>
            </a:r>
            <a:r>
              <a:rPr lang="en-US" b="1" dirty="0" smtClean="0">
                <a:solidFill>
                  <a:schemeClr val="tx1">
                    <a:lumMod val="50000"/>
                    <a:lumOff val="50000"/>
                  </a:schemeClr>
                </a:solidFill>
              </a:rPr>
              <a:t> con </a:t>
            </a:r>
            <a:r>
              <a:rPr lang="en-US" b="1" dirty="0" err="1" smtClean="0">
                <a:solidFill>
                  <a:schemeClr val="tx1">
                    <a:lumMod val="50000"/>
                    <a:lumOff val="50000"/>
                  </a:schemeClr>
                </a:solidFill>
              </a:rPr>
              <a:t>representates</a:t>
            </a:r>
            <a:r>
              <a:rPr lang="en-US" b="1" dirty="0" smtClean="0">
                <a:solidFill>
                  <a:schemeClr val="tx1">
                    <a:lumMod val="50000"/>
                    <a:lumOff val="50000"/>
                  </a:schemeClr>
                </a:solidFill>
              </a:rPr>
              <a:t> de </a:t>
            </a:r>
            <a:r>
              <a:rPr lang="en-US" b="1" dirty="0" smtClean="0">
                <a:solidFill>
                  <a:schemeClr val="tx1">
                    <a:lumMod val="50000"/>
                    <a:lumOff val="50000"/>
                  </a:schemeClr>
                </a:solidFill>
              </a:rPr>
              <a:t>Placer Counts </a:t>
            </a:r>
          </a:p>
          <a:p>
            <a:pPr marL="0" indent="0">
              <a:buNone/>
            </a:pPr>
            <a:r>
              <a:rPr lang="en-US" sz="6000" b="1" dirty="0" smtClean="0"/>
              <a:t>	</a:t>
            </a:r>
            <a:r>
              <a:rPr lang="en-US" sz="6000" b="1" dirty="0">
                <a:solidFill>
                  <a:schemeClr val="tx1">
                    <a:lumMod val="50000"/>
                    <a:lumOff val="50000"/>
                  </a:schemeClr>
                </a:solidFill>
              </a:rPr>
              <a:t>Veronica Blake, </a:t>
            </a:r>
            <a:r>
              <a:rPr lang="en-US" sz="6000" b="1" dirty="0" smtClean="0">
                <a:hlinkClick r:id="rId4"/>
              </a:rPr>
              <a:t>vblake@placercf.org</a:t>
            </a:r>
            <a:endParaRPr lang="en-US" sz="6000" b="1" dirty="0" smtClean="0"/>
          </a:p>
          <a:p>
            <a:pPr marL="0" indent="0">
              <a:buNone/>
            </a:pPr>
            <a:r>
              <a:rPr lang="en-US" sz="6000" b="1" dirty="0">
                <a:solidFill>
                  <a:schemeClr val="tx1">
                    <a:lumMod val="50000"/>
                    <a:lumOff val="50000"/>
                  </a:schemeClr>
                </a:solidFill>
              </a:rPr>
              <a:t>	</a:t>
            </a:r>
            <a:r>
              <a:rPr lang="en-US" sz="6000" b="1" dirty="0" smtClean="0">
                <a:solidFill>
                  <a:schemeClr val="tx1">
                    <a:lumMod val="50000"/>
                    <a:lumOff val="50000"/>
                  </a:schemeClr>
                </a:solidFill>
              </a:rPr>
              <a:t>Nikki Streegan, </a:t>
            </a:r>
            <a:r>
              <a:rPr lang="en-US" sz="6000" b="1" dirty="0" smtClean="0">
                <a:hlinkClick r:id="rId5"/>
              </a:rPr>
              <a:t>nstreega@placer.ca.gov</a:t>
            </a:r>
            <a:endParaRPr lang="en-US" sz="6000" b="1" dirty="0" smtClean="0"/>
          </a:p>
          <a:p>
            <a:pPr marL="0" indent="0">
              <a:buNone/>
            </a:pPr>
            <a:r>
              <a:rPr lang="en-US" sz="6000" b="1" dirty="0" smtClean="0"/>
              <a:t>	</a:t>
            </a:r>
            <a:r>
              <a:rPr lang="en-US" sz="6000" b="1" dirty="0" err="1" smtClean="0">
                <a:solidFill>
                  <a:schemeClr val="tx1">
                    <a:lumMod val="50000"/>
                    <a:lumOff val="50000"/>
                  </a:schemeClr>
                </a:solidFill>
              </a:rPr>
              <a:t>Raúl</a:t>
            </a:r>
            <a:r>
              <a:rPr lang="en-US" sz="6000" b="1" dirty="0" smtClean="0">
                <a:solidFill>
                  <a:schemeClr val="tx1">
                    <a:lumMod val="50000"/>
                    <a:lumOff val="50000"/>
                  </a:schemeClr>
                </a:solidFill>
              </a:rPr>
              <a:t> </a:t>
            </a:r>
            <a:r>
              <a:rPr lang="en-US" sz="6000" b="1" dirty="0" err="1" smtClean="0">
                <a:solidFill>
                  <a:schemeClr val="tx1">
                    <a:lumMod val="50000"/>
                    <a:lumOff val="50000"/>
                  </a:schemeClr>
                </a:solidFill>
              </a:rPr>
              <a:t>Martínez</a:t>
            </a:r>
            <a:r>
              <a:rPr lang="en-US" sz="6000" b="1" dirty="0" smtClean="0">
                <a:solidFill>
                  <a:schemeClr val="tx1">
                    <a:lumMod val="50000"/>
                    <a:lumOff val="50000"/>
                  </a:schemeClr>
                </a:solidFill>
              </a:rPr>
              <a:t>, </a:t>
            </a:r>
            <a:r>
              <a:rPr lang="en-US" sz="6000" b="1" dirty="0" smtClean="0">
                <a:hlinkClick r:id="rId6"/>
              </a:rPr>
              <a:t>rmartinez@placer.ca.gov</a:t>
            </a:r>
            <a:endParaRPr lang="en-US" sz="6000" b="1" dirty="0" smtClean="0"/>
          </a:p>
          <a:p>
            <a:endParaRPr lang="en-US" dirty="0"/>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16</a:t>
            </a:fld>
            <a:endParaRPr lang="en-US"/>
          </a:p>
        </p:txBody>
      </p:sp>
    </p:spTree>
    <p:extLst>
      <p:ext uri="{BB962C8B-B14F-4D97-AF65-F5344CB8AC3E}">
        <p14:creationId xmlns:p14="http://schemas.microsoft.com/office/powerpoint/2010/main" val="1952655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Agenda</a:t>
            </a:r>
            <a:endParaRPr lang="en-US" b="1" dirty="0">
              <a:solidFill>
                <a:srgbClr val="003CA5"/>
              </a:solidFill>
            </a:endParaRPr>
          </a:p>
        </p:txBody>
      </p:sp>
      <p:sp>
        <p:nvSpPr>
          <p:cNvPr id="3" name="Content Placeholder 2"/>
          <p:cNvSpPr>
            <a:spLocks noGrp="1"/>
          </p:cNvSpPr>
          <p:nvPr>
            <p:ph idx="1"/>
          </p:nvPr>
        </p:nvSpPr>
        <p:spPr/>
        <p:txBody>
          <a:bodyPr/>
          <a:lstStyle/>
          <a:p>
            <a:pPr marL="1371600" indent="-1371600">
              <a:buFont typeface="+mj-lt"/>
              <a:buAutoNum type="arabicPeriod"/>
            </a:pPr>
            <a:r>
              <a:rPr lang="en-US" b="1" dirty="0" err="1" smtClean="0">
                <a:solidFill>
                  <a:schemeClr val="tx1">
                    <a:lumMod val="50000"/>
                    <a:lumOff val="50000"/>
                  </a:schemeClr>
                </a:solidFill>
              </a:rPr>
              <a:t>Descripción</a:t>
            </a:r>
            <a:r>
              <a:rPr lang="en-US" b="1" dirty="0" smtClean="0">
                <a:solidFill>
                  <a:schemeClr val="tx1">
                    <a:lumMod val="50000"/>
                    <a:lumOff val="50000"/>
                  </a:schemeClr>
                </a:solidFill>
              </a:rPr>
              <a:t> General del </a:t>
            </a:r>
            <a:r>
              <a:rPr lang="en-US" b="1" dirty="0" err="1" smtClean="0">
                <a:solidFill>
                  <a:schemeClr val="tx1">
                    <a:lumMod val="50000"/>
                    <a:lumOff val="50000"/>
                  </a:schemeClr>
                </a:solidFill>
              </a:rPr>
              <a:t>Censo</a:t>
            </a:r>
            <a:r>
              <a:rPr lang="en-US" b="1" dirty="0" smtClean="0">
                <a:solidFill>
                  <a:schemeClr val="tx1">
                    <a:lumMod val="50000"/>
                    <a:lumOff val="50000"/>
                  </a:schemeClr>
                </a:solidFill>
              </a:rPr>
              <a:t> 2020 </a:t>
            </a:r>
            <a:endParaRPr lang="en-US" b="1" dirty="0" smtClean="0">
              <a:solidFill>
                <a:schemeClr val="tx1">
                  <a:lumMod val="50000"/>
                  <a:lumOff val="50000"/>
                </a:schemeClr>
              </a:solidFill>
            </a:endParaRPr>
          </a:p>
          <a:p>
            <a:pPr marL="1371600" indent="-1371600">
              <a:buFont typeface="+mj-lt"/>
              <a:buAutoNum type="arabicPeriod"/>
            </a:pPr>
            <a:r>
              <a:rPr lang="en-US" b="1" dirty="0" err="1" smtClean="0">
                <a:solidFill>
                  <a:schemeClr val="tx1">
                    <a:lumMod val="50000"/>
                    <a:lumOff val="50000"/>
                  </a:schemeClr>
                </a:solidFill>
              </a:rPr>
              <a:t>Actividad</a:t>
            </a:r>
            <a:r>
              <a:rPr lang="en-US" b="1" dirty="0" smtClean="0">
                <a:solidFill>
                  <a:schemeClr val="tx1">
                    <a:lumMod val="50000"/>
                    <a:lumOff val="50000"/>
                  </a:schemeClr>
                </a:solidFill>
              </a:rPr>
              <a:t> </a:t>
            </a:r>
            <a:endParaRPr lang="en-US" b="1" dirty="0" smtClean="0">
              <a:solidFill>
                <a:schemeClr val="tx1">
                  <a:lumMod val="50000"/>
                  <a:lumOff val="50000"/>
                </a:schemeClr>
              </a:solidFill>
            </a:endParaRPr>
          </a:p>
          <a:p>
            <a:pPr marL="1371600" indent="-1371600">
              <a:buFont typeface="+mj-lt"/>
              <a:buAutoNum type="arabicPeriod"/>
            </a:pPr>
            <a:r>
              <a:rPr lang="en-US" b="1" dirty="0" err="1" smtClean="0">
                <a:solidFill>
                  <a:schemeClr val="tx1">
                    <a:lumMod val="50000"/>
                    <a:lumOff val="50000"/>
                  </a:schemeClr>
                </a:solidFill>
              </a:rPr>
              <a:t>Próximos</a:t>
            </a:r>
            <a:r>
              <a:rPr lang="en-US" b="1" dirty="0" smtClean="0">
                <a:solidFill>
                  <a:schemeClr val="tx1">
                    <a:lumMod val="50000"/>
                    <a:lumOff val="50000"/>
                  </a:schemeClr>
                </a:solidFill>
              </a:rPr>
              <a:t> </a:t>
            </a:r>
            <a:r>
              <a:rPr lang="en-US" b="1" dirty="0" err="1" smtClean="0">
                <a:solidFill>
                  <a:schemeClr val="tx1">
                    <a:lumMod val="50000"/>
                    <a:lumOff val="50000"/>
                  </a:schemeClr>
                </a:solidFill>
              </a:rPr>
              <a:t>Pasos</a:t>
            </a:r>
            <a:endParaRPr lang="en-US" b="1" dirty="0">
              <a:solidFill>
                <a:schemeClr val="tx1">
                  <a:lumMod val="50000"/>
                  <a:lumOff val="50000"/>
                </a:schemeClr>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sz="1600" dirty="0"/>
          </a:p>
        </p:txBody>
      </p:sp>
      <p:sp>
        <p:nvSpPr>
          <p:cNvPr id="5" name="Footer Placeholder 4"/>
          <p:cNvSpPr>
            <a:spLocks noGrp="1"/>
          </p:cNvSpPr>
          <p:nvPr>
            <p:ph type="ftr" sz="quarter" idx="11"/>
          </p:nvPr>
        </p:nvSpPr>
        <p:spPr/>
        <p:txBody>
          <a:bodyPr/>
          <a:lstStyle/>
          <a:p>
            <a:r>
              <a:rPr lang="en-US" dirty="0" err="1" smtClean="0"/>
              <a:t>Censo</a:t>
            </a:r>
            <a:r>
              <a:rPr lang="en-US" dirty="0" smtClean="0"/>
              <a:t> 2020 </a:t>
            </a:r>
            <a:r>
              <a:rPr lang="en-US" dirty="0" err="1" smtClean="0"/>
              <a:t>Descripción</a:t>
            </a:r>
            <a:r>
              <a:rPr lang="en-US" dirty="0" smtClean="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2</a:t>
            </a:fld>
            <a:endParaRPr lang="en-US"/>
          </a:p>
        </p:txBody>
      </p:sp>
    </p:spTree>
    <p:extLst>
      <p:ext uri="{BB962C8B-B14F-4D97-AF65-F5344CB8AC3E}">
        <p14:creationId xmlns:p14="http://schemas.microsoft.com/office/powerpoint/2010/main" val="3200126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solidFill>
                  <a:srgbClr val="003CA5"/>
                </a:solidFill>
              </a:rPr>
              <a:t>¿</a:t>
            </a:r>
            <a:r>
              <a:rPr lang="en-US" b="1" dirty="0" err="1" smtClean="0">
                <a:solidFill>
                  <a:srgbClr val="003CA5"/>
                </a:solidFill>
                <a:latin typeface="Century Gothic" panose="020B0502020202020204" pitchFamily="34" charset="0"/>
              </a:rPr>
              <a:t>Qué</a:t>
            </a:r>
            <a:r>
              <a:rPr lang="en-US" b="1" dirty="0" smtClean="0">
                <a:solidFill>
                  <a:srgbClr val="003CA5"/>
                </a:solidFill>
                <a:latin typeface="Century Gothic" panose="020B0502020202020204" pitchFamily="34" charset="0"/>
              </a:rPr>
              <a:t> </a:t>
            </a:r>
            <a:r>
              <a:rPr lang="en-US" b="1" dirty="0" err="1" smtClean="0">
                <a:solidFill>
                  <a:srgbClr val="003CA5"/>
                </a:solidFill>
                <a:latin typeface="Century Gothic" panose="020B0502020202020204" pitchFamily="34" charset="0"/>
              </a:rPr>
              <a:t>es</a:t>
            </a:r>
            <a:r>
              <a:rPr lang="en-US" b="1" dirty="0" smtClean="0">
                <a:solidFill>
                  <a:srgbClr val="003CA5"/>
                </a:solidFill>
                <a:latin typeface="Century Gothic" panose="020B0502020202020204" pitchFamily="34" charset="0"/>
              </a:rPr>
              <a:t>?</a:t>
            </a:r>
            <a:endParaRPr lang="en-US" b="1" dirty="0">
              <a:solidFill>
                <a:srgbClr val="003CA5"/>
              </a:solidFill>
              <a:latin typeface="Century Gothic" panose="020B0502020202020204" pitchFamily="34" charset="0"/>
            </a:endParaRPr>
          </a:p>
        </p:txBody>
      </p:sp>
      <p:sp>
        <p:nvSpPr>
          <p:cNvPr id="6" name="Date Placeholder 5"/>
          <p:cNvSpPr>
            <a:spLocks noGrp="1"/>
          </p:cNvSpPr>
          <p:nvPr>
            <p:ph type="dt" sz="half" idx="10"/>
          </p:nvPr>
        </p:nvSpPr>
        <p:spPr/>
        <p:txBody>
          <a:bodyPr/>
          <a:lstStyle/>
          <a:p>
            <a:r>
              <a:rPr lang="en-US" sz="1600" dirty="0" smtClean="0">
                <a:latin typeface="Century Gothic" panose="020B0502020202020204" pitchFamily="34" charset="0"/>
              </a:rPr>
              <a:t>Placer Counts</a:t>
            </a:r>
            <a:endParaRPr lang="en-US" dirty="0"/>
          </a:p>
        </p:txBody>
      </p:sp>
      <p:sp>
        <p:nvSpPr>
          <p:cNvPr id="7" name="Footer Placeholder 6"/>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8" name="Slide Number Placeholder 7"/>
          <p:cNvSpPr>
            <a:spLocks noGrp="1"/>
          </p:cNvSpPr>
          <p:nvPr>
            <p:ph type="sldNum" sz="quarter" idx="12"/>
          </p:nvPr>
        </p:nvSpPr>
        <p:spPr/>
        <p:txBody>
          <a:bodyPr/>
          <a:lstStyle/>
          <a:p>
            <a:fld id="{434729E3-2E82-4CFB-8E7C-60B0DB8F16A9}" type="slidenum">
              <a:rPr lang="en-US" smtClean="0"/>
              <a:t>3</a:t>
            </a:fld>
            <a:endParaRPr lang="en-US"/>
          </a:p>
        </p:txBody>
      </p:sp>
      <p:sp>
        <p:nvSpPr>
          <p:cNvPr id="18" name="TextBox 17"/>
          <p:cNvSpPr txBox="1"/>
          <p:nvPr/>
        </p:nvSpPr>
        <p:spPr>
          <a:xfrm>
            <a:off x="18587716" y="12115800"/>
            <a:ext cx="4576894"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Fuente: </a:t>
            </a:r>
            <a:r>
              <a:rPr lang="en-US" sz="1400" i="1" dirty="0" smtClean="0">
                <a:solidFill>
                  <a:schemeClr val="tx1">
                    <a:lumMod val="75000"/>
                    <a:lumOff val="25000"/>
                  </a:schemeClr>
                </a:solidFill>
                <a:latin typeface="Century Gothic" panose="020B0502020202020204" pitchFamily="34" charset="0"/>
              </a:rPr>
              <a:t>California Complete Count  -- Census 2020</a:t>
            </a:r>
            <a:endParaRPr lang="en-US" i="1" dirty="0">
              <a:solidFill>
                <a:schemeClr val="tx1">
                  <a:lumMod val="75000"/>
                  <a:lumOff val="25000"/>
                </a:schemeClr>
              </a:solidFill>
              <a:latin typeface="Century Gothic" panose="020B0502020202020204" pitchFamily="34" charset="0"/>
            </a:endParaRPr>
          </a:p>
        </p:txBody>
      </p:sp>
      <p:grpSp>
        <p:nvGrpSpPr>
          <p:cNvPr id="19" name="Group 18"/>
          <p:cNvGrpSpPr/>
          <p:nvPr/>
        </p:nvGrpSpPr>
        <p:grpSpPr>
          <a:xfrm>
            <a:off x="1601627" y="3014663"/>
            <a:ext cx="18931096" cy="3200400"/>
            <a:chOff x="1601627" y="3014663"/>
            <a:chExt cx="18931096" cy="3200400"/>
          </a:xfrm>
        </p:grpSpPr>
        <p:sp>
          <p:nvSpPr>
            <p:cNvPr id="11" name="TextBox 10"/>
            <p:cNvSpPr txBox="1"/>
            <p:nvPr/>
          </p:nvSpPr>
          <p:spPr>
            <a:xfrm>
              <a:off x="4898315" y="4294734"/>
              <a:ext cx="15634408"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Estados</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Unidos</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intenta</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contar</a:t>
              </a:r>
              <a:r>
                <a:rPr lang="en-US" sz="5400" b="1" dirty="0" smtClean="0">
                  <a:solidFill>
                    <a:schemeClr val="tx1">
                      <a:lumMod val="50000"/>
                      <a:lumOff val="50000"/>
                    </a:schemeClr>
                  </a:solidFill>
                  <a:latin typeface="Century Gothic" panose="020B0502020202020204" pitchFamily="34" charset="0"/>
                </a:rPr>
                <a:t> a </a:t>
              </a:r>
              <a:r>
                <a:rPr lang="en-US" sz="5400" b="1" dirty="0" err="1" smtClean="0">
                  <a:solidFill>
                    <a:schemeClr val="tx1">
                      <a:lumMod val="50000"/>
                      <a:lumOff val="50000"/>
                    </a:schemeClr>
                  </a:solidFill>
                  <a:latin typeface="Century Gothic" panose="020B0502020202020204" pitchFamily="34" charset="0"/>
                </a:rPr>
                <a:t>cada</a:t>
              </a:r>
              <a:r>
                <a:rPr lang="en-US" sz="5400" b="1" dirty="0" smtClean="0">
                  <a:solidFill>
                    <a:schemeClr val="tx1">
                      <a:lumMod val="50000"/>
                      <a:lumOff val="50000"/>
                    </a:schemeClr>
                  </a:solidFill>
                  <a:latin typeface="Century Gothic" panose="020B0502020202020204" pitchFamily="34" charset="0"/>
                </a:rPr>
                <a:t> persona</a:t>
              </a:r>
              <a:endParaRPr lang="en-US" sz="5400" b="1" dirty="0">
                <a:solidFill>
                  <a:schemeClr val="tx1">
                    <a:lumMod val="50000"/>
                    <a:lumOff val="50000"/>
                  </a:schemeClr>
                </a:solidFill>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627" y="3014663"/>
              <a:ext cx="3200400" cy="3200400"/>
            </a:xfrm>
            <a:prstGeom prst="rect">
              <a:avLst/>
            </a:prstGeom>
          </p:spPr>
        </p:pic>
      </p:grpSp>
      <p:grpSp>
        <p:nvGrpSpPr>
          <p:cNvPr id="23" name="Group 22"/>
          <p:cNvGrpSpPr/>
          <p:nvPr/>
        </p:nvGrpSpPr>
        <p:grpSpPr>
          <a:xfrm>
            <a:off x="1601627" y="6394450"/>
            <a:ext cx="18783620" cy="3200400"/>
            <a:chOff x="1601627" y="6394450"/>
            <a:chExt cx="18783620" cy="3200400"/>
          </a:xfrm>
        </p:grpSpPr>
        <p:sp>
          <p:nvSpPr>
            <p:cNvPr id="12" name="TextBox 11"/>
            <p:cNvSpPr txBox="1"/>
            <p:nvPr/>
          </p:nvSpPr>
          <p:spPr>
            <a:xfrm>
              <a:off x="4898315" y="7452868"/>
              <a:ext cx="15486932"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El </a:t>
              </a:r>
              <a:r>
                <a:rPr lang="en-US" sz="5400" b="1" dirty="0" err="1" smtClean="0">
                  <a:solidFill>
                    <a:schemeClr val="tx1">
                      <a:lumMod val="50000"/>
                      <a:lumOff val="50000"/>
                    </a:schemeClr>
                  </a:solidFill>
                  <a:latin typeface="Century Gothic" panose="020B0502020202020204" pitchFamily="34" charset="0"/>
                </a:rPr>
                <a:t>próximo</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conteo</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será</a:t>
              </a:r>
              <a:r>
                <a:rPr lang="en-US" sz="5400" b="1" dirty="0" smtClean="0">
                  <a:solidFill>
                    <a:schemeClr val="tx1">
                      <a:lumMod val="50000"/>
                      <a:lumOff val="50000"/>
                    </a:schemeClr>
                  </a:solidFill>
                  <a:latin typeface="Century Gothic" panose="020B0502020202020204" pitchFamily="34" charset="0"/>
                </a:rPr>
                <a:t> el 1o de </a:t>
              </a:r>
              <a:r>
                <a:rPr lang="en-US" sz="5400" b="1" dirty="0" err="1" smtClean="0">
                  <a:solidFill>
                    <a:schemeClr val="tx1">
                      <a:lumMod val="50000"/>
                      <a:lumOff val="50000"/>
                    </a:schemeClr>
                  </a:solidFill>
                  <a:latin typeface="Century Gothic" panose="020B0502020202020204" pitchFamily="34" charset="0"/>
                </a:rPr>
                <a:t>abril</a:t>
              </a:r>
              <a:r>
                <a:rPr lang="en-US" sz="5400" b="1" dirty="0" smtClean="0">
                  <a:solidFill>
                    <a:schemeClr val="tx1">
                      <a:lumMod val="50000"/>
                      <a:lumOff val="50000"/>
                    </a:schemeClr>
                  </a:solidFill>
                  <a:latin typeface="Century Gothic" panose="020B0502020202020204" pitchFamily="34" charset="0"/>
                </a:rPr>
                <a:t> del 2020</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1627" y="6394450"/>
              <a:ext cx="3200400" cy="3200400"/>
            </a:xfrm>
            <a:prstGeom prst="rect">
              <a:avLst/>
            </a:prstGeom>
          </p:spPr>
        </p:pic>
      </p:grpSp>
      <p:grpSp>
        <p:nvGrpSpPr>
          <p:cNvPr id="22" name="Group 21"/>
          <p:cNvGrpSpPr/>
          <p:nvPr/>
        </p:nvGrpSpPr>
        <p:grpSpPr>
          <a:xfrm>
            <a:off x="1565984" y="9332914"/>
            <a:ext cx="21831306" cy="3200400"/>
            <a:chOff x="1565984" y="9332914"/>
            <a:chExt cx="21831306" cy="3200400"/>
          </a:xfrm>
        </p:grpSpPr>
        <p:sp>
          <p:nvSpPr>
            <p:cNvPr id="13" name="TextBox 12"/>
            <p:cNvSpPr txBox="1"/>
            <p:nvPr/>
          </p:nvSpPr>
          <p:spPr>
            <a:xfrm>
              <a:off x="4898315" y="10611002"/>
              <a:ext cx="18498975"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Dependerá</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en</a:t>
              </a:r>
              <a:r>
                <a:rPr lang="en-US" sz="5400" b="1" dirty="0" smtClean="0">
                  <a:solidFill>
                    <a:schemeClr val="tx1">
                      <a:lumMod val="50000"/>
                      <a:lumOff val="50000"/>
                    </a:schemeClr>
                  </a:solidFill>
                  <a:latin typeface="Century Gothic" panose="020B0502020202020204" pitchFamily="34" charset="0"/>
                </a:rPr>
                <a:t> gran </a:t>
              </a:r>
              <a:r>
                <a:rPr lang="en-US" sz="5400" b="1" dirty="0" err="1" smtClean="0">
                  <a:solidFill>
                    <a:schemeClr val="tx1">
                      <a:lumMod val="50000"/>
                      <a:lumOff val="50000"/>
                    </a:schemeClr>
                  </a:solidFill>
                  <a:latin typeface="Century Gothic" panose="020B0502020202020204" pitchFamily="34" charset="0"/>
                </a:rPr>
                <a:t>medida</a:t>
              </a:r>
              <a:r>
                <a:rPr lang="en-US" sz="5400" b="1" dirty="0" smtClean="0">
                  <a:solidFill>
                    <a:schemeClr val="tx1">
                      <a:lumMod val="50000"/>
                      <a:lumOff val="50000"/>
                    </a:schemeClr>
                  </a:solidFill>
                  <a:latin typeface="Century Gothic" panose="020B0502020202020204" pitchFamily="34" charset="0"/>
                </a:rPr>
                <a:t> de las </a:t>
              </a:r>
              <a:r>
                <a:rPr lang="en-US" sz="5400" b="1" dirty="0" err="1" smtClean="0">
                  <a:solidFill>
                    <a:schemeClr val="tx1">
                      <a:lumMod val="50000"/>
                      <a:lumOff val="50000"/>
                    </a:schemeClr>
                  </a:solidFill>
                  <a:latin typeface="Century Gothic" panose="020B0502020202020204" pitchFamily="34" charset="0"/>
                </a:rPr>
                <a:t>respuestas</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en</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línea</a:t>
              </a:r>
              <a:endParaRPr lang="en-US" sz="5400" b="1" dirty="0">
                <a:solidFill>
                  <a:schemeClr val="tx1">
                    <a:lumMod val="50000"/>
                    <a:lumOff val="50000"/>
                  </a:schemeClr>
                </a:solidFill>
                <a:latin typeface="Century Gothic" panose="020B0502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984" y="9332914"/>
              <a:ext cx="3200400" cy="3200400"/>
            </a:xfrm>
            <a:prstGeom prst="rect">
              <a:avLst/>
            </a:prstGeom>
          </p:spPr>
        </p:pic>
      </p:grpSp>
    </p:spTree>
    <p:extLst>
      <p:ext uri="{BB962C8B-B14F-4D97-AF65-F5344CB8AC3E}">
        <p14:creationId xmlns:p14="http://schemas.microsoft.com/office/powerpoint/2010/main" val="3935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solidFill>
                  <a:srgbClr val="003CA5"/>
                </a:solidFill>
              </a:rPr>
              <a:t>¿</a:t>
            </a:r>
            <a:r>
              <a:rPr lang="en-US" b="1" dirty="0" err="1" smtClean="0">
                <a:solidFill>
                  <a:srgbClr val="003CA5"/>
                </a:solidFill>
              </a:rPr>
              <a:t>Qué</a:t>
            </a:r>
            <a:r>
              <a:rPr lang="en-US" b="1" dirty="0" smtClean="0">
                <a:solidFill>
                  <a:srgbClr val="003CA5"/>
                </a:solidFill>
              </a:rPr>
              <a:t> </a:t>
            </a:r>
            <a:r>
              <a:rPr lang="en-US" b="1" dirty="0" err="1" smtClean="0">
                <a:solidFill>
                  <a:srgbClr val="003CA5"/>
                </a:solidFill>
              </a:rPr>
              <a:t>está</a:t>
            </a:r>
            <a:r>
              <a:rPr lang="en-US" b="1" dirty="0" smtClean="0">
                <a:solidFill>
                  <a:srgbClr val="003CA5"/>
                </a:solidFill>
              </a:rPr>
              <a:t> </a:t>
            </a:r>
            <a:r>
              <a:rPr lang="en-US" b="1" dirty="0" err="1" smtClean="0">
                <a:solidFill>
                  <a:srgbClr val="003CA5"/>
                </a:solidFill>
              </a:rPr>
              <a:t>en</a:t>
            </a:r>
            <a:r>
              <a:rPr lang="en-US" b="1" dirty="0" smtClean="0">
                <a:solidFill>
                  <a:srgbClr val="003CA5"/>
                </a:solidFill>
              </a:rPr>
              <a:t> </a:t>
            </a:r>
            <a:r>
              <a:rPr lang="en-US" b="1" dirty="0" err="1" smtClean="0">
                <a:solidFill>
                  <a:srgbClr val="003CA5"/>
                </a:solidFill>
              </a:rPr>
              <a:t>juego</a:t>
            </a:r>
            <a:r>
              <a:rPr lang="en-US" b="1" dirty="0" smtClean="0">
                <a:solidFill>
                  <a:srgbClr val="003CA5"/>
                </a:solidFill>
              </a:rPr>
              <a:t>?</a:t>
            </a:r>
            <a:endParaRPr lang="en-US" b="1" dirty="0">
              <a:solidFill>
                <a:srgbClr val="003CA5"/>
              </a:solidFill>
              <a:latin typeface="Century Gothic" panose="020B0502020202020204" pitchFamily="34" charset="0"/>
            </a:endParaRPr>
          </a:p>
        </p:txBody>
      </p:sp>
      <p:sp>
        <p:nvSpPr>
          <p:cNvPr id="6" name="Date Placeholder 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7" name="Footer Placeholder 6"/>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8" name="Slide Number Placeholder 7"/>
          <p:cNvSpPr>
            <a:spLocks noGrp="1"/>
          </p:cNvSpPr>
          <p:nvPr>
            <p:ph type="sldNum" sz="quarter" idx="12"/>
          </p:nvPr>
        </p:nvSpPr>
        <p:spPr/>
        <p:txBody>
          <a:bodyPr/>
          <a:lstStyle/>
          <a:p>
            <a:fld id="{434729E3-2E82-4CFB-8E7C-60B0DB8F16A9}" type="slidenum">
              <a:rPr lang="en-US" smtClean="0"/>
              <a:t>4</a:t>
            </a:fld>
            <a:endParaRPr lang="en-US"/>
          </a:p>
        </p:txBody>
      </p:sp>
      <p:sp>
        <p:nvSpPr>
          <p:cNvPr id="24" name="TextBox 23"/>
          <p:cNvSpPr txBox="1"/>
          <p:nvPr/>
        </p:nvSpPr>
        <p:spPr>
          <a:xfrm>
            <a:off x="18009031" y="12115800"/>
            <a:ext cx="5155579"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Fuente: </a:t>
            </a:r>
            <a:r>
              <a:rPr lang="en-US" sz="1400" i="1" dirty="0" smtClean="0">
                <a:solidFill>
                  <a:schemeClr val="tx1">
                    <a:lumMod val="75000"/>
                    <a:lumOff val="25000"/>
                  </a:schemeClr>
                </a:solidFill>
                <a:latin typeface="Century Gothic" panose="020B0502020202020204" pitchFamily="34" charset="0"/>
              </a:rPr>
              <a:t>The 2020 Census at a Glance, U.S. Census Bureau</a:t>
            </a:r>
            <a:endParaRPr lang="en-US" i="1" dirty="0">
              <a:solidFill>
                <a:schemeClr val="tx1">
                  <a:lumMod val="75000"/>
                  <a:lumOff val="25000"/>
                </a:schemeClr>
              </a:solidFill>
              <a:latin typeface="Century Gothic" panose="020B0502020202020204" pitchFamily="34" charset="0"/>
            </a:endParaRPr>
          </a:p>
        </p:txBody>
      </p:sp>
      <p:grpSp>
        <p:nvGrpSpPr>
          <p:cNvPr id="30" name="Group 29"/>
          <p:cNvGrpSpPr/>
          <p:nvPr/>
        </p:nvGrpSpPr>
        <p:grpSpPr>
          <a:xfrm>
            <a:off x="11489911" y="3094038"/>
            <a:ext cx="10975013" cy="3200400"/>
            <a:chOff x="11489911" y="3094038"/>
            <a:chExt cx="10975013" cy="3200400"/>
          </a:xfrm>
        </p:grpSpPr>
        <p:sp>
          <p:nvSpPr>
            <p:cNvPr id="17" name="TextBox 16"/>
            <p:cNvSpPr txBox="1"/>
            <p:nvPr/>
          </p:nvSpPr>
          <p:spPr>
            <a:xfrm>
              <a:off x="15089187" y="4415135"/>
              <a:ext cx="7375737"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Caminos y </a:t>
              </a:r>
              <a:r>
                <a:rPr lang="en-US" sz="5400" b="1" dirty="0" err="1" smtClean="0">
                  <a:solidFill>
                    <a:schemeClr val="tx1">
                      <a:lumMod val="50000"/>
                      <a:lumOff val="50000"/>
                    </a:schemeClr>
                  </a:solidFill>
                  <a:latin typeface="Century Gothic" panose="020B0502020202020204" pitchFamily="34" charset="0"/>
                </a:rPr>
                <a:t>carreteras</a:t>
              </a:r>
              <a:endParaRPr lang="en-US" sz="5400" b="1" dirty="0">
                <a:solidFill>
                  <a:schemeClr val="tx1">
                    <a:lumMod val="50000"/>
                    <a:lumOff val="50000"/>
                  </a:schemeClr>
                </a:solidFill>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9911" y="3094038"/>
              <a:ext cx="3200400" cy="3200400"/>
            </a:xfrm>
            <a:prstGeom prst="rect">
              <a:avLst/>
            </a:prstGeom>
          </p:spPr>
        </p:pic>
      </p:grpSp>
      <p:grpSp>
        <p:nvGrpSpPr>
          <p:cNvPr id="29" name="Group 28"/>
          <p:cNvGrpSpPr/>
          <p:nvPr/>
        </p:nvGrpSpPr>
        <p:grpSpPr>
          <a:xfrm>
            <a:off x="1219359" y="9252467"/>
            <a:ext cx="6550903" cy="3200400"/>
            <a:chOff x="1219359" y="9252467"/>
            <a:chExt cx="6550903" cy="3200400"/>
          </a:xfrm>
        </p:grpSpPr>
        <p:sp>
          <p:nvSpPr>
            <p:cNvPr id="16" name="TextBox 15"/>
            <p:cNvSpPr txBox="1"/>
            <p:nvPr/>
          </p:nvSpPr>
          <p:spPr>
            <a:xfrm>
              <a:off x="4688969" y="10814429"/>
              <a:ext cx="3081293"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Escuelas</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359" y="9252467"/>
              <a:ext cx="3200400" cy="3200400"/>
            </a:xfrm>
            <a:prstGeom prst="rect">
              <a:avLst/>
            </a:prstGeom>
          </p:spPr>
        </p:pic>
      </p:grpSp>
      <p:grpSp>
        <p:nvGrpSpPr>
          <p:cNvPr id="28" name="Group 27"/>
          <p:cNvGrpSpPr/>
          <p:nvPr/>
        </p:nvGrpSpPr>
        <p:grpSpPr>
          <a:xfrm>
            <a:off x="1166052" y="6173253"/>
            <a:ext cx="7131597" cy="3200400"/>
            <a:chOff x="1166052" y="6173253"/>
            <a:chExt cx="7131597" cy="3200400"/>
          </a:xfrm>
        </p:grpSpPr>
        <p:sp>
          <p:nvSpPr>
            <p:cNvPr id="15" name="TextBox 14"/>
            <p:cNvSpPr txBox="1"/>
            <p:nvPr/>
          </p:nvSpPr>
          <p:spPr>
            <a:xfrm>
              <a:off x="4688969" y="7614029"/>
              <a:ext cx="3608680"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Hospitales</a:t>
              </a:r>
              <a:endParaRPr lang="en-US" sz="5400" b="1" dirty="0">
                <a:solidFill>
                  <a:schemeClr val="tx1">
                    <a:lumMod val="50000"/>
                    <a:lumOff val="50000"/>
                  </a:schemeClr>
                </a:solidFill>
                <a:latin typeface="Century Gothic" panose="020B0502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052" y="6173253"/>
              <a:ext cx="3200400" cy="3200400"/>
            </a:xfrm>
            <a:prstGeom prst="rect">
              <a:avLst/>
            </a:prstGeom>
          </p:spPr>
        </p:pic>
      </p:grpSp>
      <p:grpSp>
        <p:nvGrpSpPr>
          <p:cNvPr id="27" name="Group 26"/>
          <p:cNvGrpSpPr/>
          <p:nvPr/>
        </p:nvGrpSpPr>
        <p:grpSpPr>
          <a:xfrm>
            <a:off x="1219359" y="3094038"/>
            <a:ext cx="9851485" cy="3200400"/>
            <a:chOff x="1219359" y="3094038"/>
            <a:chExt cx="9851485" cy="3200400"/>
          </a:xfrm>
        </p:grpSpPr>
        <p:sp>
          <p:nvSpPr>
            <p:cNvPr id="14" name="TextBox 13"/>
            <p:cNvSpPr txBox="1"/>
            <p:nvPr/>
          </p:nvSpPr>
          <p:spPr>
            <a:xfrm>
              <a:off x="4688969" y="4415135"/>
              <a:ext cx="6381875" cy="1754326"/>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Protección</a:t>
              </a:r>
              <a:r>
                <a:rPr lang="en-US" sz="5400" b="1" dirty="0" smtClean="0">
                  <a:solidFill>
                    <a:schemeClr val="tx1">
                      <a:lumMod val="50000"/>
                      <a:lumOff val="50000"/>
                    </a:schemeClr>
                  </a:solidFill>
                  <a:latin typeface="Century Gothic" panose="020B0502020202020204" pitchFamily="34" charset="0"/>
                </a:rPr>
                <a:t> contra </a:t>
              </a:r>
            </a:p>
            <a:p>
              <a:r>
                <a:rPr lang="en-US" sz="5400" b="1" dirty="0" err="1" smtClean="0">
                  <a:solidFill>
                    <a:schemeClr val="tx1">
                      <a:lumMod val="50000"/>
                      <a:lumOff val="50000"/>
                    </a:schemeClr>
                  </a:solidFill>
                  <a:latin typeface="Century Gothic" panose="020B0502020202020204" pitchFamily="34" charset="0"/>
                </a:rPr>
                <a:t>incendios</a:t>
              </a:r>
              <a:endParaRPr lang="en-US" sz="5400" b="1" dirty="0">
                <a:solidFill>
                  <a:schemeClr val="tx1">
                    <a:lumMod val="50000"/>
                    <a:lumOff val="50000"/>
                  </a:schemeClr>
                </a:solidFill>
                <a:latin typeface="Century Gothic" panose="020B0502020202020204" pitchFamily="34" charset="0"/>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359" y="3094038"/>
              <a:ext cx="3200400" cy="3200400"/>
            </a:xfrm>
            <a:prstGeom prst="rect">
              <a:avLst/>
            </a:prstGeom>
          </p:spPr>
        </p:pic>
      </p:grpSp>
      <p:grpSp>
        <p:nvGrpSpPr>
          <p:cNvPr id="31" name="Group 30"/>
          <p:cNvGrpSpPr/>
          <p:nvPr/>
        </p:nvGrpSpPr>
        <p:grpSpPr>
          <a:xfrm>
            <a:off x="11489911" y="6553200"/>
            <a:ext cx="11880702" cy="3200400"/>
            <a:chOff x="11489911" y="6553200"/>
            <a:chExt cx="11880702" cy="3200400"/>
          </a:xfrm>
        </p:grpSpPr>
        <p:sp>
          <p:nvSpPr>
            <p:cNvPr id="18" name="TextBox 17"/>
            <p:cNvSpPr txBox="1"/>
            <p:nvPr/>
          </p:nvSpPr>
          <p:spPr>
            <a:xfrm>
              <a:off x="15214213" y="7614029"/>
              <a:ext cx="8156400"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Representación</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política</a:t>
              </a:r>
              <a:endParaRPr lang="en-US" sz="5400" b="1" dirty="0">
                <a:solidFill>
                  <a:schemeClr val="tx1">
                    <a:lumMod val="50000"/>
                    <a:lumOff val="50000"/>
                  </a:schemeClr>
                </a:solidFill>
                <a:latin typeface="Century Gothic" panose="020B0502020202020204"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89911" y="6553200"/>
              <a:ext cx="3200400" cy="3200400"/>
            </a:xfrm>
            <a:prstGeom prst="rect">
              <a:avLst/>
            </a:prstGeom>
          </p:spPr>
        </p:pic>
      </p:grpSp>
    </p:spTree>
    <p:extLst>
      <p:ext uri="{BB962C8B-B14F-4D97-AF65-F5344CB8AC3E}">
        <p14:creationId xmlns:p14="http://schemas.microsoft.com/office/powerpoint/2010/main" val="18907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a:solidFill>
                  <a:srgbClr val="003CA5"/>
                </a:solidFill>
              </a:rPr>
              <a:t>¿</a:t>
            </a:r>
            <a:r>
              <a:rPr lang="en-US" b="1" dirty="0" err="1">
                <a:solidFill>
                  <a:srgbClr val="003CA5"/>
                </a:solidFill>
              </a:rPr>
              <a:t>Qué</a:t>
            </a:r>
            <a:r>
              <a:rPr lang="en-US" b="1" dirty="0">
                <a:solidFill>
                  <a:srgbClr val="003CA5"/>
                </a:solidFill>
              </a:rPr>
              <a:t> </a:t>
            </a:r>
            <a:r>
              <a:rPr lang="en-US" b="1" dirty="0" err="1">
                <a:solidFill>
                  <a:srgbClr val="003CA5"/>
                </a:solidFill>
              </a:rPr>
              <a:t>está</a:t>
            </a:r>
            <a:r>
              <a:rPr lang="en-US" b="1" dirty="0">
                <a:solidFill>
                  <a:srgbClr val="003CA5"/>
                </a:solidFill>
              </a:rPr>
              <a:t> </a:t>
            </a:r>
            <a:r>
              <a:rPr lang="en-US" b="1" dirty="0" err="1">
                <a:solidFill>
                  <a:srgbClr val="003CA5"/>
                </a:solidFill>
              </a:rPr>
              <a:t>en</a:t>
            </a:r>
            <a:r>
              <a:rPr lang="en-US" b="1" dirty="0">
                <a:solidFill>
                  <a:srgbClr val="003CA5"/>
                </a:solidFill>
              </a:rPr>
              <a:t> </a:t>
            </a:r>
            <a:r>
              <a:rPr lang="en-US" b="1" dirty="0" err="1">
                <a:solidFill>
                  <a:srgbClr val="003CA5"/>
                </a:solidFill>
              </a:rPr>
              <a:t>juego</a:t>
            </a:r>
            <a:r>
              <a:rPr lang="en-US" b="1" dirty="0">
                <a:solidFill>
                  <a:srgbClr val="003CA5"/>
                </a:solidFill>
              </a:rPr>
              <a:t>?</a:t>
            </a:r>
            <a:endParaRPr lang="en-US" sz="8800" dirty="0">
              <a:solidFill>
                <a:srgbClr val="003CA5"/>
              </a:solidFill>
            </a:endParaRPr>
          </a:p>
        </p:txBody>
      </p:sp>
      <p:sp>
        <p:nvSpPr>
          <p:cNvPr id="4" name="Content Placeholder 3"/>
          <p:cNvSpPr>
            <a:spLocks noGrp="1"/>
          </p:cNvSpPr>
          <p:nvPr>
            <p:ph idx="1"/>
          </p:nvPr>
        </p:nvSpPr>
        <p:spPr>
          <a:xfrm>
            <a:off x="1219359" y="3200401"/>
            <a:ext cx="21948458" cy="8473875"/>
          </a:xfrm>
        </p:spPr>
        <p:txBody>
          <a:bodyPr anchor="ctr">
            <a:normAutofit/>
          </a:bodyPr>
          <a:lstStyle/>
          <a:p>
            <a:pPr marL="0" indent="0" algn="ctr">
              <a:spcAft>
                <a:spcPts val="5400"/>
              </a:spcAft>
              <a:buNone/>
            </a:pPr>
            <a:r>
              <a:rPr lang="en-US" sz="8000" b="1" dirty="0" err="1" smtClean="0">
                <a:solidFill>
                  <a:schemeClr val="tx1">
                    <a:lumMod val="50000"/>
                    <a:lumOff val="50000"/>
                  </a:schemeClr>
                </a:solidFill>
              </a:rPr>
              <a:t>Por</a:t>
            </a:r>
            <a:r>
              <a:rPr lang="en-US" sz="8000" b="1" dirty="0" smtClean="0">
                <a:solidFill>
                  <a:schemeClr val="tx1">
                    <a:lumMod val="50000"/>
                    <a:lumOff val="50000"/>
                  </a:schemeClr>
                </a:solidFill>
              </a:rPr>
              <a:t> </a:t>
            </a:r>
            <a:r>
              <a:rPr lang="en-US" sz="8000" b="1" dirty="0" err="1" smtClean="0">
                <a:solidFill>
                  <a:schemeClr val="tx1">
                    <a:lumMod val="50000"/>
                    <a:lumOff val="50000"/>
                  </a:schemeClr>
                </a:solidFill>
              </a:rPr>
              <a:t>cada</a:t>
            </a:r>
            <a:r>
              <a:rPr lang="en-US" sz="8000" b="1" dirty="0" smtClean="0">
                <a:solidFill>
                  <a:schemeClr val="tx1">
                    <a:lumMod val="50000"/>
                    <a:lumOff val="50000"/>
                  </a:schemeClr>
                </a:solidFill>
              </a:rPr>
              <a:t> persona no </a:t>
            </a:r>
            <a:r>
              <a:rPr lang="en-US" sz="8000" b="1" dirty="0" err="1" smtClean="0">
                <a:solidFill>
                  <a:schemeClr val="tx1">
                    <a:lumMod val="50000"/>
                    <a:lumOff val="50000"/>
                  </a:schemeClr>
                </a:solidFill>
              </a:rPr>
              <a:t>contada</a:t>
            </a:r>
            <a:r>
              <a:rPr lang="en-US" sz="8000" b="1" dirty="0" smtClean="0">
                <a:solidFill>
                  <a:schemeClr val="tx1">
                    <a:lumMod val="50000"/>
                    <a:lumOff val="50000"/>
                  </a:schemeClr>
                </a:solidFill>
              </a:rPr>
              <a:t>…</a:t>
            </a:r>
            <a:endParaRPr lang="en-US" sz="8000" b="1" dirty="0" smtClean="0">
              <a:solidFill>
                <a:schemeClr val="tx1">
                  <a:lumMod val="50000"/>
                  <a:lumOff val="50000"/>
                </a:schemeClr>
              </a:solidFill>
            </a:endParaRPr>
          </a:p>
          <a:p>
            <a:pPr marL="0" indent="0" algn="ctr">
              <a:spcAft>
                <a:spcPts val="4200"/>
              </a:spcAft>
              <a:buNone/>
            </a:pPr>
            <a:r>
              <a:rPr lang="en-US" sz="8000" b="1" dirty="0" err="1">
                <a:solidFill>
                  <a:srgbClr val="EF6C1A"/>
                </a:solidFill>
              </a:rPr>
              <a:t>p</a:t>
            </a:r>
            <a:r>
              <a:rPr lang="en-US" sz="8000" b="1" dirty="0" err="1" smtClean="0">
                <a:solidFill>
                  <a:srgbClr val="EF6C1A"/>
                </a:solidFill>
              </a:rPr>
              <a:t>erderemos</a:t>
            </a:r>
            <a:r>
              <a:rPr lang="en-US" sz="8000" b="1" dirty="0" smtClean="0">
                <a:solidFill>
                  <a:srgbClr val="EF6C1A"/>
                </a:solidFill>
              </a:rPr>
              <a:t> $</a:t>
            </a:r>
            <a:r>
              <a:rPr lang="en-US" sz="8000" b="1" dirty="0" smtClean="0">
                <a:solidFill>
                  <a:srgbClr val="EF6C1A"/>
                </a:solidFill>
              </a:rPr>
              <a:t>1k </a:t>
            </a:r>
            <a:r>
              <a:rPr lang="en-US" sz="8000" b="1" dirty="0" err="1" smtClean="0">
                <a:solidFill>
                  <a:srgbClr val="EF6C1A"/>
                </a:solidFill>
              </a:rPr>
              <a:t>por</a:t>
            </a:r>
            <a:r>
              <a:rPr lang="en-US" sz="8000" b="1" dirty="0" smtClean="0">
                <a:solidFill>
                  <a:srgbClr val="EF6C1A"/>
                </a:solidFill>
              </a:rPr>
              <a:t> persona</a:t>
            </a:r>
            <a:r>
              <a:rPr lang="en-US" sz="8000" b="1" dirty="0" smtClean="0">
                <a:solidFill>
                  <a:schemeClr val="tx1">
                    <a:lumMod val="50000"/>
                    <a:lumOff val="50000"/>
                  </a:schemeClr>
                </a:solidFill>
              </a:rPr>
              <a:t> </a:t>
            </a:r>
            <a:endParaRPr lang="en-US" sz="8000" b="1" dirty="0" smtClean="0">
              <a:solidFill>
                <a:schemeClr val="tx1">
                  <a:lumMod val="50000"/>
                  <a:lumOff val="50000"/>
                </a:schemeClr>
              </a:solidFill>
            </a:endParaRPr>
          </a:p>
          <a:p>
            <a:pPr marL="0" indent="0" algn="ctr">
              <a:spcBef>
                <a:spcPts val="1800"/>
              </a:spcBef>
              <a:spcAft>
                <a:spcPts val="600"/>
              </a:spcAft>
              <a:buNone/>
            </a:pPr>
            <a:r>
              <a:rPr lang="en-US" sz="8000" b="1" dirty="0" err="1" smtClean="0">
                <a:solidFill>
                  <a:schemeClr val="tx1">
                    <a:lumMod val="50000"/>
                    <a:lumOff val="50000"/>
                  </a:schemeClr>
                </a:solidFill>
              </a:rPr>
              <a:t>por</a:t>
            </a:r>
            <a:r>
              <a:rPr lang="en-US" sz="8000" b="1" dirty="0" smtClean="0">
                <a:solidFill>
                  <a:schemeClr val="tx1">
                    <a:lumMod val="50000"/>
                    <a:lumOff val="50000"/>
                  </a:schemeClr>
                </a:solidFill>
              </a:rPr>
              <a:t> </a:t>
            </a:r>
            <a:r>
              <a:rPr lang="en-US" sz="8000" b="1" dirty="0" err="1" smtClean="0">
                <a:solidFill>
                  <a:schemeClr val="tx1">
                    <a:lumMod val="50000"/>
                    <a:lumOff val="50000"/>
                  </a:schemeClr>
                </a:solidFill>
              </a:rPr>
              <a:t>año</a:t>
            </a:r>
            <a:r>
              <a:rPr lang="en-US" sz="8000" b="1" dirty="0" smtClean="0">
                <a:solidFill>
                  <a:schemeClr val="tx1">
                    <a:lumMod val="50000"/>
                    <a:lumOff val="50000"/>
                  </a:schemeClr>
                </a:solidFill>
              </a:rPr>
              <a:t>—</a:t>
            </a:r>
            <a:r>
              <a:rPr lang="en-US" sz="8000" b="1" dirty="0" err="1" smtClean="0">
                <a:solidFill>
                  <a:schemeClr val="tx1">
                    <a:lumMod val="50000"/>
                    <a:lumOff val="50000"/>
                  </a:schemeClr>
                </a:solidFill>
              </a:rPr>
              <a:t>durante</a:t>
            </a:r>
            <a:r>
              <a:rPr lang="en-US" sz="8000" b="1" dirty="0" smtClean="0">
                <a:solidFill>
                  <a:schemeClr val="tx1">
                    <a:lumMod val="50000"/>
                    <a:lumOff val="50000"/>
                  </a:schemeClr>
                </a:solidFill>
              </a:rPr>
              <a:t> </a:t>
            </a:r>
            <a:r>
              <a:rPr lang="en-US" sz="8000" b="1" dirty="0" smtClean="0">
                <a:solidFill>
                  <a:schemeClr val="tx1">
                    <a:lumMod val="50000"/>
                    <a:lumOff val="50000"/>
                  </a:schemeClr>
                </a:solidFill>
              </a:rPr>
              <a:t>10 </a:t>
            </a:r>
            <a:r>
              <a:rPr lang="en-US" sz="8000" b="1" dirty="0" err="1" smtClean="0">
                <a:solidFill>
                  <a:schemeClr val="tx1">
                    <a:lumMod val="50000"/>
                    <a:lumOff val="50000"/>
                  </a:schemeClr>
                </a:solidFill>
              </a:rPr>
              <a:t>años</a:t>
            </a:r>
            <a:r>
              <a:rPr lang="en-US" sz="8000" b="1" dirty="0" smtClean="0">
                <a:solidFill>
                  <a:schemeClr val="tx1">
                    <a:lumMod val="50000"/>
                    <a:lumOff val="50000"/>
                  </a:schemeClr>
                </a:solidFill>
              </a:rPr>
              <a:t>—</a:t>
            </a:r>
            <a:r>
              <a:rPr lang="en-US" sz="8000" b="1" dirty="0" err="1" smtClean="0">
                <a:solidFill>
                  <a:schemeClr val="tx1">
                    <a:lumMod val="50000"/>
                    <a:lumOff val="50000"/>
                  </a:schemeClr>
                </a:solidFill>
              </a:rPr>
              <a:t>en</a:t>
            </a:r>
            <a:r>
              <a:rPr lang="en-US" sz="8000" b="1" dirty="0" smtClean="0">
                <a:solidFill>
                  <a:schemeClr val="tx1">
                    <a:lumMod val="50000"/>
                    <a:lumOff val="50000"/>
                  </a:schemeClr>
                </a:solidFill>
              </a:rPr>
              <a:t> </a:t>
            </a:r>
            <a:r>
              <a:rPr lang="en-US" sz="8000" b="1" dirty="0" err="1" smtClean="0">
                <a:solidFill>
                  <a:schemeClr val="tx1">
                    <a:lumMod val="50000"/>
                    <a:lumOff val="50000"/>
                  </a:schemeClr>
                </a:solidFill>
              </a:rPr>
              <a:t>fondos</a:t>
            </a:r>
            <a:r>
              <a:rPr lang="en-US" sz="8000" b="1" dirty="0" smtClean="0">
                <a:solidFill>
                  <a:schemeClr val="tx1">
                    <a:lumMod val="50000"/>
                    <a:lumOff val="50000"/>
                  </a:schemeClr>
                </a:solidFill>
              </a:rPr>
              <a:t> </a:t>
            </a:r>
            <a:r>
              <a:rPr lang="en-US" sz="8000" b="1" dirty="0" err="1" smtClean="0">
                <a:solidFill>
                  <a:schemeClr val="tx1">
                    <a:lumMod val="50000"/>
                    <a:lumOff val="50000"/>
                  </a:schemeClr>
                </a:solidFill>
              </a:rPr>
              <a:t>federales</a:t>
            </a:r>
            <a:endParaRPr lang="en-US" sz="8000" b="1" dirty="0" smtClean="0">
              <a:solidFill>
                <a:schemeClr val="tx1">
                  <a:lumMod val="50000"/>
                  <a:lumOff val="50000"/>
                </a:schemeClr>
              </a:solidFill>
            </a:endParaRP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58" name="Slide Number Placeholder 57"/>
          <p:cNvSpPr>
            <a:spLocks noGrp="1"/>
          </p:cNvSpPr>
          <p:nvPr>
            <p:ph type="sldNum" sz="quarter" idx="12"/>
          </p:nvPr>
        </p:nvSpPr>
        <p:spPr/>
        <p:txBody>
          <a:bodyPr/>
          <a:lstStyle/>
          <a:p>
            <a:fld id="{434729E3-2E82-4CFB-8E7C-60B0DB8F16A9}" type="slidenum">
              <a:rPr lang="en-US" smtClean="0"/>
              <a:t>5</a:t>
            </a:fld>
            <a:endParaRPr lang="en-US"/>
          </a:p>
        </p:txBody>
      </p:sp>
      <p:sp>
        <p:nvSpPr>
          <p:cNvPr id="7" name="TextBox 6"/>
          <p:cNvSpPr txBox="1"/>
          <p:nvPr/>
        </p:nvSpPr>
        <p:spPr>
          <a:xfrm>
            <a:off x="7467684" y="12048732"/>
            <a:ext cx="15700132"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Fuente: </a:t>
            </a:r>
            <a:r>
              <a:rPr lang="en-US" sz="1400" i="1" dirty="0" smtClean="0">
                <a:solidFill>
                  <a:schemeClr val="tx1">
                    <a:lumMod val="75000"/>
                    <a:lumOff val="25000"/>
                  </a:schemeClr>
                </a:solidFill>
                <a:latin typeface="Century Gothic" panose="020B0502020202020204" pitchFamily="34" charset="0"/>
              </a:rPr>
              <a:t>GW Institute of Public Policy, The George Washington University, Counting for Dollars 2020: The Role of the Decennial Census in the Geographic Distribution of Federal Funds</a:t>
            </a:r>
            <a:endParaRPr lang="en-US" i="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1428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solidFill>
                  <a:srgbClr val="003CA5"/>
                </a:solidFill>
              </a:rPr>
              <a:t>¿</a:t>
            </a:r>
            <a:r>
              <a:rPr lang="en-US" b="1" dirty="0" err="1">
                <a:solidFill>
                  <a:srgbClr val="003CA5"/>
                </a:solidFill>
              </a:rPr>
              <a:t>Qué</a:t>
            </a:r>
            <a:r>
              <a:rPr lang="en-US" b="1" dirty="0">
                <a:solidFill>
                  <a:srgbClr val="003CA5"/>
                </a:solidFill>
              </a:rPr>
              <a:t> </a:t>
            </a:r>
            <a:r>
              <a:rPr lang="en-US" b="1" dirty="0" err="1" smtClean="0">
                <a:solidFill>
                  <a:srgbClr val="003CA5"/>
                </a:solidFill>
              </a:rPr>
              <a:t>es</a:t>
            </a:r>
            <a:r>
              <a:rPr lang="en-US" b="1" dirty="0" smtClean="0">
                <a:solidFill>
                  <a:srgbClr val="003CA5"/>
                </a:solidFill>
              </a:rPr>
              <a:t> lo que </a:t>
            </a:r>
            <a:r>
              <a:rPr lang="en-US" b="1" dirty="0" err="1" smtClean="0">
                <a:solidFill>
                  <a:srgbClr val="003CA5"/>
                </a:solidFill>
              </a:rPr>
              <a:t>sabemos</a:t>
            </a:r>
            <a:r>
              <a:rPr lang="en-US" b="1" dirty="0" smtClean="0">
                <a:solidFill>
                  <a:srgbClr val="003CA5"/>
                </a:solidFill>
              </a:rPr>
              <a:t>?</a:t>
            </a:r>
            <a:endParaRPr lang="en-US" dirty="0">
              <a:solidFill>
                <a:srgbClr val="003CA5"/>
              </a:solidFill>
            </a:endParaRPr>
          </a:p>
        </p:txBody>
      </p:sp>
      <p:sp>
        <p:nvSpPr>
          <p:cNvPr id="4" name="Content Placeholder 3"/>
          <p:cNvSpPr>
            <a:spLocks noGrp="1"/>
          </p:cNvSpPr>
          <p:nvPr>
            <p:ph idx="1"/>
          </p:nvPr>
        </p:nvSpPr>
        <p:spPr>
          <a:xfrm>
            <a:off x="1219359" y="3200401"/>
            <a:ext cx="10974228" cy="9051926"/>
          </a:xfrm>
        </p:spPr>
        <p:txBody>
          <a:bodyPr>
            <a:normAutofit fontScale="85000" lnSpcReduction="20000"/>
          </a:bodyPr>
          <a:lstStyle/>
          <a:p>
            <a:pPr>
              <a:spcAft>
                <a:spcPts val="1800"/>
              </a:spcAft>
            </a:pPr>
            <a:r>
              <a:rPr lang="en-US" b="1" dirty="0" smtClean="0">
                <a:solidFill>
                  <a:schemeClr val="tx1">
                    <a:lumMod val="50000"/>
                    <a:lumOff val="50000"/>
                  </a:schemeClr>
                </a:solidFill>
              </a:rPr>
              <a:t>Placer </a:t>
            </a:r>
            <a:r>
              <a:rPr lang="en-US" b="1" dirty="0" smtClean="0">
                <a:solidFill>
                  <a:schemeClr val="tx1">
                    <a:lumMod val="50000"/>
                    <a:lumOff val="50000"/>
                  </a:schemeClr>
                </a:solidFill>
              </a:rPr>
              <a:t>ha </a:t>
            </a:r>
            <a:r>
              <a:rPr lang="en-US" b="1" dirty="0" err="1" smtClean="0">
                <a:solidFill>
                  <a:schemeClr val="tx1">
                    <a:lumMod val="50000"/>
                    <a:lumOff val="50000"/>
                  </a:schemeClr>
                </a:solidFill>
              </a:rPr>
              <a:t>demostrado</a:t>
            </a:r>
            <a:r>
              <a:rPr lang="en-US" b="1" dirty="0" smtClean="0">
                <a:solidFill>
                  <a:schemeClr val="tx1">
                    <a:lumMod val="50000"/>
                    <a:lumOff val="50000"/>
                  </a:schemeClr>
                </a:solidFill>
              </a:rPr>
              <a:t> </a:t>
            </a:r>
            <a:r>
              <a:rPr lang="en-US" b="1" dirty="0" err="1" smtClean="0">
                <a:solidFill>
                  <a:schemeClr val="tx1">
                    <a:lumMod val="50000"/>
                    <a:lumOff val="50000"/>
                  </a:schemeClr>
                </a:solidFill>
              </a:rPr>
              <a:t>respuestas</a:t>
            </a:r>
            <a:r>
              <a:rPr lang="en-US" b="1" dirty="0" smtClean="0">
                <a:solidFill>
                  <a:schemeClr val="tx1">
                    <a:lumMod val="50000"/>
                    <a:lumOff val="50000"/>
                  </a:schemeClr>
                </a:solidFill>
              </a:rPr>
              <a:t> </a:t>
            </a:r>
            <a:r>
              <a:rPr lang="en-US" b="1" dirty="0" err="1" smtClean="0">
                <a:solidFill>
                  <a:schemeClr val="tx1">
                    <a:lumMod val="50000"/>
                    <a:lumOff val="50000"/>
                  </a:schemeClr>
                </a:solidFill>
              </a:rPr>
              <a:t>más</a:t>
            </a:r>
            <a:r>
              <a:rPr lang="en-US" b="1" dirty="0" smtClean="0">
                <a:solidFill>
                  <a:schemeClr val="tx1">
                    <a:lumMod val="50000"/>
                    <a:lumOff val="50000"/>
                  </a:schemeClr>
                </a:solidFill>
              </a:rPr>
              <a:t> </a:t>
            </a:r>
            <a:r>
              <a:rPr lang="en-US" b="1" dirty="0" err="1" smtClean="0">
                <a:solidFill>
                  <a:schemeClr val="tx1">
                    <a:lumMod val="50000"/>
                    <a:lumOff val="50000"/>
                  </a:schemeClr>
                </a:solidFill>
              </a:rPr>
              <a:t>altas</a:t>
            </a:r>
            <a:r>
              <a:rPr lang="en-US" b="1" dirty="0" smtClean="0">
                <a:solidFill>
                  <a:schemeClr val="tx1">
                    <a:lumMod val="50000"/>
                    <a:lumOff val="50000"/>
                  </a:schemeClr>
                </a:solidFill>
              </a:rPr>
              <a:t> </a:t>
            </a:r>
            <a:r>
              <a:rPr lang="en-US" b="1" dirty="0" err="1" smtClean="0">
                <a:solidFill>
                  <a:schemeClr val="tx1">
                    <a:lumMod val="50000"/>
                    <a:lumOff val="50000"/>
                  </a:schemeClr>
                </a:solidFill>
              </a:rPr>
              <a:t>en</a:t>
            </a:r>
            <a:r>
              <a:rPr lang="en-US" b="1" dirty="0" smtClean="0">
                <a:solidFill>
                  <a:schemeClr val="tx1">
                    <a:lumMod val="50000"/>
                    <a:lumOff val="50000"/>
                  </a:schemeClr>
                </a:solidFill>
              </a:rPr>
              <a:t> </a:t>
            </a:r>
            <a:r>
              <a:rPr lang="en-US" b="1" dirty="0" err="1" smtClean="0">
                <a:solidFill>
                  <a:schemeClr val="tx1">
                    <a:lumMod val="50000"/>
                    <a:lumOff val="50000"/>
                  </a:schemeClr>
                </a:solidFill>
              </a:rPr>
              <a:t>conteos</a:t>
            </a:r>
            <a:r>
              <a:rPr lang="en-US" b="1" dirty="0" smtClean="0">
                <a:solidFill>
                  <a:schemeClr val="tx1">
                    <a:lumMod val="50000"/>
                    <a:lumOff val="50000"/>
                  </a:schemeClr>
                </a:solidFill>
              </a:rPr>
              <a:t> </a:t>
            </a:r>
            <a:r>
              <a:rPr lang="en-US" b="1" dirty="0" err="1" smtClean="0">
                <a:solidFill>
                  <a:schemeClr val="tx1">
                    <a:lumMod val="50000"/>
                    <a:lumOff val="50000"/>
                  </a:schemeClr>
                </a:solidFill>
              </a:rPr>
              <a:t>anteriores</a:t>
            </a:r>
            <a:r>
              <a:rPr lang="en-US" b="1" dirty="0" smtClean="0">
                <a:solidFill>
                  <a:schemeClr val="tx1">
                    <a:lumMod val="50000"/>
                    <a:lumOff val="50000"/>
                  </a:schemeClr>
                </a:solidFill>
              </a:rPr>
              <a:t> del </a:t>
            </a:r>
            <a:r>
              <a:rPr lang="en-US" b="1" dirty="0" err="1" smtClean="0">
                <a:solidFill>
                  <a:schemeClr val="tx1">
                    <a:lumMod val="50000"/>
                    <a:lumOff val="50000"/>
                  </a:schemeClr>
                </a:solidFill>
              </a:rPr>
              <a:t>censo</a:t>
            </a:r>
            <a:r>
              <a:rPr lang="en-US" b="1" dirty="0" smtClean="0">
                <a:solidFill>
                  <a:schemeClr val="tx1">
                    <a:lumMod val="50000"/>
                    <a:lumOff val="50000"/>
                  </a:schemeClr>
                </a:solidFill>
              </a:rPr>
              <a:t> que el resto de </a:t>
            </a:r>
            <a:r>
              <a:rPr lang="en-US" b="1" dirty="0" err="1" smtClean="0">
                <a:solidFill>
                  <a:schemeClr val="tx1">
                    <a:lumMod val="50000"/>
                    <a:lumOff val="50000"/>
                  </a:schemeClr>
                </a:solidFill>
              </a:rPr>
              <a:t>los</a:t>
            </a:r>
            <a:r>
              <a:rPr lang="en-US" b="1" dirty="0" smtClean="0">
                <a:solidFill>
                  <a:schemeClr val="tx1">
                    <a:lumMod val="50000"/>
                    <a:lumOff val="50000"/>
                  </a:schemeClr>
                </a:solidFill>
              </a:rPr>
              <a:t> </a:t>
            </a:r>
            <a:r>
              <a:rPr lang="en-US" b="1" dirty="0" err="1" smtClean="0">
                <a:solidFill>
                  <a:schemeClr val="tx1">
                    <a:lumMod val="50000"/>
                    <a:lumOff val="50000"/>
                  </a:schemeClr>
                </a:solidFill>
              </a:rPr>
              <a:t>Estados</a:t>
            </a:r>
            <a:r>
              <a:rPr lang="en-US" b="1" dirty="0" smtClean="0">
                <a:solidFill>
                  <a:schemeClr val="tx1">
                    <a:lumMod val="50000"/>
                    <a:lumOff val="50000"/>
                  </a:schemeClr>
                </a:solidFill>
              </a:rPr>
              <a:t> </a:t>
            </a:r>
            <a:r>
              <a:rPr lang="en-US" b="1" dirty="0" err="1" smtClean="0">
                <a:solidFill>
                  <a:schemeClr val="tx1">
                    <a:lumMod val="50000"/>
                    <a:lumOff val="50000"/>
                  </a:schemeClr>
                </a:solidFill>
              </a:rPr>
              <a:t>Unidos</a:t>
            </a:r>
            <a:endParaRPr lang="en-US" b="1" dirty="0" smtClean="0">
              <a:solidFill>
                <a:schemeClr val="tx1">
                  <a:lumMod val="50000"/>
                  <a:lumOff val="50000"/>
                </a:schemeClr>
              </a:solidFill>
            </a:endParaRPr>
          </a:p>
          <a:p>
            <a:pPr>
              <a:spcAft>
                <a:spcPts val="1800"/>
              </a:spcAft>
            </a:pPr>
            <a:r>
              <a:rPr lang="en-US" b="1" dirty="0" smtClean="0">
                <a:solidFill>
                  <a:schemeClr val="tx1">
                    <a:lumMod val="50000"/>
                    <a:lumOff val="50000"/>
                  </a:schemeClr>
                </a:solidFill>
              </a:rPr>
              <a:t>Sin embargo, </a:t>
            </a:r>
            <a:r>
              <a:rPr lang="en-US" b="1" dirty="0" err="1" smtClean="0">
                <a:solidFill>
                  <a:schemeClr val="tx1">
                    <a:lumMod val="50000"/>
                    <a:lumOff val="50000"/>
                  </a:schemeClr>
                </a:solidFill>
              </a:rPr>
              <a:t>algunas</a:t>
            </a:r>
            <a:r>
              <a:rPr lang="en-US" b="1" dirty="0" smtClean="0">
                <a:solidFill>
                  <a:schemeClr val="tx1">
                    <a:lumMod val="50000"/>
                    <a:lumOff val="50000"/>
                  </a:schemeClr>
                </a:solidFill>
              </a:rPr>
              <a:t> </a:t>
            </a:r>
            <a:r>
              <a:rPr lang="en-US" b="1" dirty="0" err="1" smtClean="0">
                <a:solidFill>
                  <a:schemeClr val="tx1">
                    <a:lumMod val="50000"/>
                    <a:lumOff val="50000"/>
                  </a:schemeClr>
                </a:solidFill>
              </a:rPr>
              <a:t>comunidades</a:t>
            </a:r>
            <a:r>
              <a:rPr lang="en-US" b="1" dirty="0" smtClean="0">
                <a:solidFill>
                  <a:schemeClr val="tx1">
                    <a:lumMod val="50000"/>
                    <a:lumOff val="50000"/>
                  </a:schemeClr>
                </a:solidFill>
              </a:rPr>
              <a:t> de Placer </a:t>
            </a:r>
            <a:r>
              <a:rPr lang="en-US" b="1" dirty="0" err="1" smtClean="0">
                <a:solidFill>
                  <a:schemeClr val="tx1">
                    <a:lumMod val="50000"/>
                    <a:lumOff val="50000"/>
                  </a:schemeClr>
                </a:solidFill>
              </a:rPr>
              <a:t>probablemente</a:t>
            </a:r>
            <a:r>
              <a:rPr lang="en-US" b="1" dirty="0" smtClean="0">
                <a:solidFill>
                  <a:schemeClr val="tx1">
                    <a:lumMod val="50000"/>
                    <a:lumOff val="50000"/>
                  </a:schemeClr>
                </a:solidFill>
              </a:rPr>
              <a:t> </a:t>
            </a:r>
            <a:r>
              <a:rPr lang="en-US" b="1" dirty="0" err="1" smtClean="0">
                <a:solidFill>
                  <a:schemeClr val="tx1">
                    <a:lumMod val="50000"/>
                    <a:lumOff val="50000"/>
                  </a:schemeClr>
                </a:solidFill>
              </a:rPr>
              <a:t>tendrán</a:t>
            </a:r>
            <a:r>
              <a:rPr lang="en-US" b="1" dirty="0" smtClean="0">
                <a:solidFill>
                  <a:schemeClr val="tx1">
                    <a:lumMod val="50000"/>
                    <a:lumOff val="50000"/>
                  </a:schemeClr>
                </a:solidFill>
              </a:rPr>
              <a:t> </a:t>
            </a:r>
            <a:r>
              <a:rPr lang="en-US" b="1" dirty="0" err="1" smtClean="0">
                <a:solidFill>
                  <a:schemeClr val="tx1">
                    <a:lumMod val="50000"/>
                    <a:lumOff val="50000"/>
                  </a:schemeClr>
                </a:solidFill>
              </a:rPr>
              <a:t>contadas</a:t>
            </a:r>
            <a:r>
              <a:rPr lang="en-US" b="1" dirty="0" smtClean="0">
                <a:solidFill>
                  <a:schemeClr val="tx1">
                    <a:lumMod val="50000"/>
                    <a:lumOff val="50000"/>
                  </a:schemeClr>
                </a:solidFill>
              </a:rPr>
              <a:t> a </a:t>
            </a:r>
            <a:r>
              <a:rPr lang="en-US" b="1" dirty="0" err="1" smtClean="0">
                <a:solidFill>
                  <a:schemeClr val="tx1">
                    <a:lumMod val="50000"/>
                    <a:lumOff val="50000"/>
                  </a:schemeClr>
                </a:solidFill>
              </a:rPr>
              <a:t>menos</a:t>
            </a:r>
            <a:r>
              <a:rPr lang="en-US" b="1" dirty="0" smtClean="0">
                <a:solidFill>
                  <a:schemeClr val="tx1">
                    <a:lumMod val="50000"/>
                    <a:lumOff val="50000"/>
                  </a:schemeClr>
                </a:solidFill>
              </a:rPr>
              <a:t> personas que </a:t>
            </a:r>
            <a:r>
              <a:rPr lang="en-US" b="1" dirty="0" err="1" smtClean="0">
                <a:solidFill>
                  <a:schemeClr val="tx1">
                    <a:lumMod val="50000"/>
                    <a:lumOff val="50000"/>
                  </a:schemeClr>
                </a:solidFill>
              </a:rPr>
              <a:t>otras</a:t>
            </a:r>
            <a:r>
              <a:rPr lang="en-US" b="1" dirty="0" smtClean="0">
                <a:solidFill>
                  <a:schemeClr val="tx1">
                    <a:lumMod val="50000"/>
                    <a:lumOff val="50000"/>
                  </a:schemeClr>
                </a:solidFill>
              </a:rPr>
              <a:t> </a:t>
            </a:r>
            <a:endParaRPr lang="en-US" b="1" dirty="0">
              <a:solidFill>
                <a:schemeClr val="tx1">
                  <a:lumMod val="50000"/>
                  <a:lumOff val="50000"/>
                </a:schemeClr>
              </a:solidFill>
            </a:endParaRP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58" name="Slide Number Placeholder 57"/>
          <p:cNvSpPr>
            <a:spLocks noGrp="1"/>
          </p:cNvSpPr>
          <p:nvPr>
            <p:ph type="sldNum" sz="quarter" idx="12"/>
          </p:nvPr>
        </p:nvSpPr>
        <p:spPr/>
        <p:txBody>
          <a:bodyPr/>
          <a:lstStyle/>
          <a:p>
            <a:fld id="{434729E3-2E82-4CFB-8E7C-60B0DB8F16A9}" type="slidenum">
              <a:rPr lang="en-US" smtClean="0"/>
              <a:t>6</a:t>
            </a:fld>
            <a:endParaRPr lang="en-US"/>
          </a:p>
        </p:txBody>
      </p:sp>
      <p:sp>
        <p:nvSpPr>
          <p:cNvPr id="13" name="TextBox 12"/>
          <p:cNvSpPr txBox="1"/>
          <p:nvPr/>
        </p:nvSpPr>
        <p:spPr>
          <a:xfrm>
            <a:off x="15768322" y="12098438"/>
            <a:ext cx="7598555"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Fuente: </a:t>
            </a:r>
            <a:r>
              <a:rPr lang="en-US" sz="1400" i="1" dirty="0" smtClean="0">
                <a:solidFill>
                  <a:schemeClr val="tx1">
                    <a:lumMod val="75000"/>
                    <a:lumOff val="25000"/>
                  </a:schemeClr>
                </a:solidFill>
                <a:latin typeface="Century Gothic" panose="020B0502020202020204" pitchFamily="34" charset="0"/>
              </a:rPr>
              <a:t>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sp>
        <p:nvSpPr>
          <p:cNvPr id="7" name="Placer"/>
          <p:cNvSpPr>
            <a:spLocks noChangeAspect="1"/>
          </p:cNvSpPr>
          <p:nvPr/>
        </p:nvSpPr>
        <p:spPr bwMode="auto">
          <a:xfrm>
            <a:off x="12193587" y="5244919"/>
            <a:ext cx="10976622" cy="5029200"/>
          </a:xfrm>
          <a:custGeom>
            <a:avLst/>
            <a:gdLst>
              <a:gd name="T0" fmla="*/ 2147483647 w 499"/>
              <a:gd name="T1" fmla="*/ 2147483647 h 241"/>
              <a:gd name="T2" fmla="*/ 2147483647 w 499"/>
              <a:gd name="T3" fmla="*/ 2147483647 h 241"/>
              <a:gd name="T4" fmla="*/ 2147483647 w 499"/>
              <a:gd name="T5" fmla="*/ 2147483647 h 241"/>
              <a:gd name="T6" fmla="*/ 2147483647 w 499"/>
              <a:gd name="T7" fmla="*/ 2147483647 h 241"/>
              <a:gd name="T8" fmla="*/ 2147483647 w 499"/>
              <a:gd name="T9" fmla="*/ 2147483647 h 241"/>
              <a:gd name="T10" fmla="*/ 2147483647 w 499"/>
              <a:gd name="T11" fmla="*/ 2147483647 h 241"/>
              <a:gd name="T12" fmla="*/ 2147483647 w 499"/>
              <a:gd name="T13" fmla="*/ 2147483647 h 241"/>
              <a:gd name="T14" fmla="*/ 2147483647 w 499"/>
              <a:gd name="T15" fmla="*/ 2147483647 h 241"/>
              <a:gd name="T16" fmla="*/ 2147483647 w 499"/>
              <a:gd name="T17" fmla="*/ 2147483647 h 241"/>
              <a:gd name="T18" fmla="*/ 2147483647 w 499"/>
              <a:gd name="T19" fmla="*/ 2147483647 h 241"/>
              <a:gd name="T20" fmla="*/ 2147483647 w 499"/>
              <a:gd name="T21" fmla="*/ 2147483647 h 241"/>
              <a:gd name="T22" fmla="*/ 2147483647 w 499"/>
              <a:gd name="T23" fmla="*/ 2147483647 h 241"/>
              <a:gd name="T24" fmla="*/ 2147483647 w 499"/>
              <a:gd name="T25" fmla="*/ 2147483647 h 241"/>
              <a:gd name="T26" fmla="*/ 2147483647 w 499"/>
              <a:gd name="T27" fmla="*/ 2147483647 h 241"/>
              <a:gd name="T28" fmla="*/ 2147483647 w 499"/>
              <a:gd name="T29" fmla="*/ 2147483647 h 241"/>
              <a:gd name="T30" fmla="*/ 2147483647 w 499"/>
              <a:gd name="T31" fmla="*/ 2147483647 h 241"/>
              <a:gd name="T32" fmla="*/ 2147483647 w 499"/>
              <a:gd name="T33" fmla="*/ 2147483647 h 241"/>
              <a:gd name="T34" fmla="*/ 2147483647 w 499"/>
              <a:gd name="T35" fmla="*/ 2147483647 h 241"/>
              <a:gd name="T36" fmla="*/ 2147483647 w 499"/>
              <a:gd name="T37" fmla="*/ 2147483647 h 241"/>
              <a:gd name="T38" fmla="*/ 2147483647 w 499"/>
              <a:gd name="T39" fmla="*/ 2147483647 h 241"/>
              <a:gd name="T40" fmla="*/ 2147483647 w 499"/>
              <a:gd name="T41" fmla="*/ 2147483647 h 241"/>
              <a:gd name="T42" fmla="*/ 2147483647 w 499"/>
              <a:gd name="T43" fmla="*/ 2147483647 h 241"/>
              <a:gd name="T44" fmla="*/ 2147483647 w 499"/>
              <a:gd name="T45" fmla="*/ 2147483647 h 241"/>
              <a:gd name="T46" fmla="*/ 2147483647 w 499"/>
              <a:gd name="T47" fmla="*/ 0 h 241"/>
              <a:gd name="T48" fmla="*/ 2147483647 w 499"/>
              <a:gd name="T49" fmla="*/ 2147483647 h 241"/>
              <a:gd name="T50" fmla="*/ 2147483647 w 499"/>
              <a:gd name="T51" fmla="*/ 2147483647 h 241"/>
              <a:gd name="T52" fmla="*/ 2147483647 w 499"/>
              <a:gd name="T53" fmla="*/ 2147483647 h 241"/>
              <a:gd name="T54" fmla="*/ 2147483647 w 499"/>
              <a:gd name="T55" fmla="*/ 2147483647 h 241"/>
              <a:gd name="T56" fmla="*/ 2147483647 w 499"/>
              <a:gd name="T57" fmla="*/ 2147483647 h 241"/>
              <a:gd name="T58" fmla="*/ 2147483647 w 499"/>
              <a:gd name="T59" fmla="*/ 2147483647 h 241"/>
              <a:gd name="T60" fmla="*/ 2147483647 w 499"/>
              <a:gd name="T61" fmla="*/ 2147483647 h 241"/>
              <a:gd name="T62" fmla="*/ 2147483647 w 499"/>
              <a:gd name="T63" fmla="*/ 2147483647 h 241"/>
              <a:gd name="T64" fmla="*/ 2147483647 w 499"/>
              <a:gd name="T65" fmla="*/ 2147483647 h 241"/>
              <a:gd name="T66" fmla="*/ 2147483647 w 499"/>
              <a:gd name="T67" fmla="*/ 2147483647 h 241"/>
              <a:gd name="T68" fmla="*/ 2147483647 w 499"/>
              <a:gd name="T69" fmla="*/ 2147483647 h 241"/>
              <a:gd name="T70" fmla="*/ 2147483647 w 499"/>
              <a:gd name="T71" fmla="*/ 2147483647 h 241"/>
              <a:gd name="T72" fmla="*/ 2147483647 w 499"/>
              <a:gd name="T73" fmla="*/ 2147483647 h 241"/>
              <a:gd name="T74" fmla="*/ 2147483647 w 499"/>
              <a:gd name="T75" fmla="*/ 2147483647 h 241"/>
              <a:gd name="T76" fmla="*/ 2147483647 w 499"/>
              <a:gd name="T77" fmla="*/ 2147483647 h 241"/>
              <a:gd name="T78" fmla="*/ 2147483647 w 499"/>
              <a:gd name="T79" fmla="*/ 2147483647 h 241"/>
              <a:gd name="T80" fmla="*/ 2147483647 w 499"/>
              <a:gd name="T81" fmla="*/ 2147483647 h 241"/>
              <a:gd name="T82" fmla="*/ 2147483647 w 499"/>
              <a:gd name="T83" fmla="*/ 2147483647 h 241"/>
              <a:gd name="T84" fmla="*/ 2147483647 w 499"/>
              <a:gd name="T85" fmla="*/ 2147483647 h 241"/>
              <a:gd name="T86" fmla="*/ 2147483647 w 499"/>
              <a:gd name="T87" fmla="*/ 2147483647 h 241"/>
              <a:gd name="T88" fmla="*/ 2147483647 w 499"/>
              <a:gd name="T89" fmla="*/ 2147483647 h 241"/>
              <a:gd name="T90" fmla="*/ 2147483647 w 499"/>
              <a:gd name="T91" fmla="*/ 2147483647 h 241"/>
              <a:gd name="T92" fmla="*/ 2147483647 w 499"/>
              <a:gd name="T93" fmla="*/ 2147483647 h 241"/>
              <a:gd name="T94" fmla="*/ 2147483647 w 499"/>
              <a:gd name="T95" fmla="*/ 2147483647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9" h="241">
                <a:moveTo>
                  <a:pt x="135" y="198"/>
                </a:moveTo>
                <a:lnTo>
                  <a:pt x="137" y="196"/>
                </a:lnTo>
                <a:lnTo>
                  <a:pt x="140" y="193"/>
                </a:lnTo>
                <a:lnTo>
                  <a:pt x="142" y="191"/>
                </a:lnTo>
                <a:lnTo>
                  <a:pt x="144" y="187"/>
                </a:lnTo>
                <a:lnTo>
                  <a:pt x="145" y="176"/>
                </a:lnTo>
                <a:lnTo>
                  <a:pt x="146" y="171"/>
                </a:lnTo>
                <a:lnTo>
                  <a:pt x="147" y="166"/>
                </a:lnTo>
                <a:lnTo>
                  <a:pt x="151" y="163"/>
                </a:lnTo>
                <a:lnTo>
                  <a:pt x="155" y="161"/>
                </a:lnTo>
                <a:lnTo>
                  <a:pt x="166" y="158"/>
                </a:lnTo>
                <a:lnTo>
                  <a:pt x="176" y="157"/>
                </a:lnTo>
                <a:lnTo>
                  <a:pt x="180" y="155"/>
                </a:lnTo>
                <a:lnTo>
                  <a:pt x="184" y="151"/>
                </a:lnTo>
                <a:lnTo>
                  <a:pt x="189" y="147"/>
                </a:lnTo>
                <a:lnTo>
                  <a:pt x="195" y="146"/>
                </a:lnTo>
                <a:lnTo>
                  <a:pt x="210" y="146"/>
                </a:lnTo>
                <a:lnTo>
                  <a:pt x="212" y="145"/>
                </a:lnTo>
                <a:lnTo>
                  <a:pt x="215" y="141"/>
                </a:lnTo>
                <a:lnTo>
                  <a:pt x="220" y="133"/>
                </a:lnTo>
                <a:lnTo>
                  <a:pt x="225" y="130"/>
                </a:lnTo>
                <a:lnTo>
                  <a:pt x="231" y="126"/>
                </a:lnTo>
                <a:lnTo>
                  <a:pt x="239" y="125"/>
                </a:lnTo>
                <a:lnTo>
                  <a:pt x="245" y="125"/>
                </a:lnTo>
                <a:lnTo>
                  <a:pt x="250" y="127"/>
                </a:lnTo>
                <a:lnTo>
                  <a:pt x="252" y="128"/>
                </a:lnTo>
                <a:lnTo>
                  <a:pt x="255" y="131"/>
                </a:lnTo>
                <a:lnTo>
                  <a:pt x="260" y="132"/>
                </a:lnTo>
                <a:lnTo>
                  <a:pt x="262" y="133"/>
                </a:lnTo>
                <a:lnTo>
                  <a:pt x="264" y="132"/>
                </a:lnTo>
                <a:lnTo>
                  <a:pt x="265" y="132"/>
                </a:lnTo>
                <a:lnTo>
                  <a:pt x="267" y="132"/>
                </a:lnTo>
                <a:lnTo>
                  <a:pt x="269" y="133"/>
                </a:lnTo>
                <a:lnTo>
                  <a:pt x="269" y="136"/>
                </a:lnTo>
                <a:lnTo>
                  <a:pt x="269" y="138"/>
                </a:lnTo>
                <a:lnTo>
                  <a:pt x="270" y="141"/>
                </a:lnTo>
                <a:lnTo>
                  <a:pt x="275" y="143"/>
                </a:lnTo>
                <a:lnTo>
                  <a:pt x="280" y="146"/>
                </a:lnTo>
                <a:lnTo>
                  <a:pt x="290" y="150"/>
                </a:lnTo>
                <a:lnTo>
                  <a:pt x="300" y="156"/>
                </a:lnTo>
                <a:lnTo>
                  <a:pt x="305" y="157"/>
                </a:lnTo>
                <a:lnTo>
                  <a:pt x="308" y="158"/>
                </a:lnTo>
                <a:lnTo>
                  <a:pt x="312" y="158"/>
                </a:lnTo>
                <a:lnTo>
                  <a:pt x="317" y="157"/>
                </a:lnTo>
                <a:lnTo>
                  <a:pt x="322" y="155"/>
                </a:lnTo>
                <a:lnTo>
                  <a:pt x="328" y="150"/>
                </a:lnTo>
                <a:lnTo>
                  <a:pt x="338" y="141"/>
                </a:lnTo>
                <a:lnTo>
                  <a:pt x="343" y="136"/>
                </a:lnTo>
                <a:lnTo>
                  <a:pt x="347" y="130"/>
                </a:lnTo>
                <a:lnTo>
                  <a:pt x="351" y="121"/>
                </a:lnTo>
                <a:lnTo>
                  <a:pt x="352" y="116"/>
                </a:lnTo>
                <a:lnTo>
                  <a:pt x="355" y="115"/>
                </a:lnTo>
                <a:lnTo>
                  <a:pt x="356" y="115"/>
                </a:lnTo>
                <a:lnTo>
                  <a:pt x="408" y="117"/>
                </a:lnTo>
                <a:lnTo>
                  <a:pt x="425" y="116"/>
                </a:lnTo>
                <a:lnTo>
                  <a:pt x="433" y="113"/>
                </a:lnTo>
                <a:lnTo>
                  <a:pt x="437" y="112"/>
                </a:lnTo>
                <a:lnTo>
                  <a:pt x="442" y="110"/>
                </a:lnTo>
                <a:lnTo>
                  <a:pt x="448" y="108"/>
                </a:lnTo>
                <a:lnTo>
                  <a:pt x="448" y="103"/>
                </a:lnTo>
                <a:lnTo>
                  <a:pt x="451" y="103"/>
                </a:lnTo>
                <a:lnTo>
                  <a:pt x="451" y="100"/>
                </a:lnTo>
                <a:lnTo>
                  <a:pt x="498" y="100"/>
                </a:lnTo>
                <a:lnTo>
                  <a:pt x="498" y="83"/>
                </a:lnTo>
                <a:lnTo>
                  <a:pt x="498" y="74"/>
                </a:lnTo>
                <a:lnTo>
                  <a:pt x="498" y="67"/>
                </a:lnTo>
                <a:lnTo>
                  <a:pt x="498" y="62"/>
                </a:lnTo>
                <a:lnTo>
                  <a:pt x="499" y="47"/>
                </a:lnTo>
                <a:lnTo>
                  <a:pt x="498" y="36"/>
                </a:lnTo>
                <a:lnTo>
                  <a:pt x="498" y="7"/>
                </a:lnTo>
                <a:lnTo>
                  <a:pt x="498" y="0"/>
                </a:lnTo>
                <a:lnTo>
                  <a:pt x="317" y="0"/>
                </a:lnTo>
                <a:lnTo>
                  <a:pt x="297" y="0"/>
                </a:lnTo>
                <a:lnTo>
                  <a:pt x="287" y="0"/>
                </a:lnTo>
                <a:lnTo>
                  <a:pt x="278" y="1"/>
                </a:lnTo>
                <a:lnTo>
                  <a:pt x="270" y="4"/>
                </a:lnTo>
                <a:lnTo>
                  <a:pt x="262" y="7"/>
                </a:lnTo>
                <a:lnTo>
                  <a:pt x="254" y="12"/>
                </a:lnTo>
                <a:lnTo>
                  <a:pt x="246" y="20"/>
                </a:lnTo>
                <a:lnTo>
                  <a:pt x="235" y="30"/>
                </a:lnTo>
                <a:lnTo>
                  <a:pt x="222" y="40"/>
                </a:lnTo>
                <a:lnTo>
                  <a:pt x="197" y="56"/>
                </a:lnTo>
                <a:lnTo>
                  <a:pt x="190" y="62"/>
                </a:lnTo>
                <a:lnTo>
                  <a:pt x="184" y="69"/>
                </a:lnTo>
                <a:lnTo>
                  <a:pt x="177" y="76"/>
                </a:lnTo>
                <a:lnTo>
                  <a:pt x="172" y="83"/>
                </a:lnTo>
                <a:lnTo>
                  <a:pt x="169" y="88"/>
                </a:lnTo>
                <a:lnTo>
                  <a:pt x="167" y="92"/>
                </a:lnTo>
                <a:lnTo>
                  <a:pt x="167" y="97"/>
                </a:lnTo>
                <a:lnTo>
                  <a:pt x="164" y="102"/>
                </a:lnTo>
                <a:lnTo>
                  <a:pt x="159" y="106"/>
                </a:lnTo>
                <a:lnTo>
                  <a:pt x="155" y="111"/>
                </a:lnTo>
                <a:lnTo>
                  <a:pt x="154" y="113"/>
                </a:lnTo>
                <a:lnTo>
                  <a:pt x="154" y="117"/>
                </a:lnTo>
                <a:lnTo>
                  <a:pt x="152" y="120"/>
                </a:lnTo>
                <a:lnTo>
                  <a:pt x="152" y="121"/>
                </a:lnTo>
                <a:lnTo>
                  <a:pt x="150" y="122"/>
                </a:lnTo>
                <a:lnTo>
                  <a:pt x="147" y="123"/>
                </a:lnTo>
                <a:lnTo>
                  <a:pt x="141" y="122"/>
                </a:lnTo>
                <a:lnTo>
                  <a:pt x="135" y="121"/>
                </a:lnTo>
                <a:lnTo>
                  <a:pt x="121" y="115"/>
                </a:lnTo>
                <a:lnTo>
                  <a:pt x="116" y="113"/>
                </a:lnTo>
                <a:lnTo>
                  <a:pt x="114" y="113"/>
                </a:lnTo>
                <a:lnTo>
                  <a:pt x="108" y="116"/>
                </a:lnTo>
                <a:lnTo>
                  <a:pt x="101" y="117"/>
                </a:lnTo>
                <a:lnTo>
                  <a:pt x="96" y="118"/>
                </a:lnTo>
                <a:lnTo>
                  <a:pt x="91" y="118"/>
                </a:lnTo>
                <a:lnTo>
                  <a:pt x="80" y="116"/>
                </a:lnTo>
                <a:lnTo>
                  <a:pt x="68" y="112"/>
                </a:lnTo>
                <a:lnTo>
                  <a:pt x="65" y="110"/>
                </a:lnTo>
                <a:lnTo>
                  <a:pt x="64" y="108"/>
                </a:lnTo>
                <a:lnTo>
                  <a:pt x="58" y="107"/>
                </a:lnTo>
                <a:lnTo>
                  <a:pt x="53" y="108"/>
                </a:lnTo>
                <a:lnTo>
                  <a:pt x="48" y="112"/>
                </a:lnTo>
                <a:lnTo>
                  <a:pt x="35" y="120"/>
                </a:lnTo>
                <a:lnTo>
                  <a:pt x="30" y="123"/>
                </a:lnTo>
                <a:lnTo>
                  <a:pt x="25" y="126"/>
                </a:lnTo>
                <a:lnTo>
                  <a:pt x="25" y="142"/>
                </a:lnTo>
                <a:lnTo>
                  <a:pt x="25" y="151"/>
                </a:lnTo>
                <a:lnTo>
                  <a:pt x="24" y="153"/>
                </a:lnTo>
                <a:lnTo>
                  <a:pt x="23" y="155"/>
                </a:lnTo>
                <a:lnTo>
                  <a:pt x="15" y="155"/>
                </a:lnTo>
                <a:lnTo>
                  <a:pt x="10" y="155"/>
                </a:lnTo>
                <a:lnTo>
                  <a:pt x="9" y="156"/>
                </a:lnTo>
                <a:lnTo>
                  <a:pt x="8" y="158"/>
                </a:lnTo>
                <a:lnTo>
                  <a:pt x="8" y="166"/>
                </a:lnTo>
                <a:lnTo>
                  <a:pt x="8" y="178"/>
                </a:lnTo>
                <a:lnTo>
                  <a:pt x="9" y="198"/>
                </a:lnTo>
                <a:lnTo>
                  <a:pt x="8" y="207"/>
                </a:lnTo>
                <a:lnTo>
                  <a:pt x="6" y="216"/>
                </a:lnTo>
                <a:lnTo>
                  <a:pt x="4" y="221"/>
                </a:lnTo>
                <a:lnTo>
                  <a:pt x="3" y="222"/>
                </a:lnTo>
                <a:lnTo>
                  <a:pt x="0" y="222"/>
                </a:lnTo>
                <a:lnTo>
                  <a:pt x="0" y="232"/>
                </a:lnTo>
                <a:lnTo>
                  <a:pt x="11" y="234"/>
                </a:lnTo>
                <a:lnTo>
                  <a:pt x="23" y="234"/>
                </a:lnTo>
                <a:lnTo>
                  <a:pt x="34" y="234"/>
                </a:lnTo>
                <a:lnTo>
                  <a:pt x="45" y="234"/>
                </a:lnTo>
                <a:lnTo>
                  <a:pt x="114" y="241"/>
                </a:lnTo>
                <a:lnTo>
                  <a:pt x="120" y="231"/>
                </a:lnTo>
                <a:lnTo>
                  <a:pt x="125" y="219"/>
                </a:lnTo>
                <a:lnTo>
                  <a:pt x="129" y="208"/>
                </a:lnTo>
                <a:lnTo>
                  <a:pt x="134" y="198"/>
                </a:lnTo>
                <a:lnTo>
                  <a:pt x="135" y="198"/>
                </a:lnTo>
                <a:close/>
              </a:path>
            </a:pathLst>
          </a:custGeom>
          <a:solidFill>
            <a:srgbClr val="BFBFBF"/>
          </a:solidFill>
          <a:ln w="3175" cmpd="sng">
            <a:noFill/>
            <a:prstDash val="solid"/>
            <a:round/>
            <a:headEnd/>
            <a:tailEnd/>
          </a:ln>
        </p:spPr>
        <p:txBody>
          <a:bodyPr wrap="none" anchor="ctr"/>
          <a:lstStyle/>
          <a:p>
            <a:pPr algn="ct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3787" y="9525000"/>
            <a:ext cx="457200" cy="4572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5187" y="9829800"/>
            <a:ext cx="457200" cy="45720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0587" y="8001000"/>
            <a:ext cx="457200" cy="4572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1587" y="6997519"/>
            <a:ext cx="457200" cy="457200"/>
          </a:xfrm>
          <a:prstGeom prst="rect">
            <a:avLst/>
          </a:prstGeom>
        </p:spPr>
      </p:pic>
    </p:spTree>
    <p:extLst>
      <p:ext uri="{BB962C8B-B14F-4D97-AF65-F5344CB8AC3E}">
        <p14:creationId xmlns:p14="http://schemas.microsoft.com/office/powerpoint/2010/main" val="25237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solidFill>
                  <a:srgbClr val="003CA5"/>
                </a:solidFill>
              </a:rPr>
              <a:t>¿</a:t>
            </a:r>
            <a:r>
              <a:rPr lang="en-US" b="1" dirty="0" err="1">
                <a:solidFill>
                  <a:srgbClr val="003CA5"/>
                </a:solidFill>
              </a:rPr>
              <a:t>Qué</a:t>
            </a:r>
            <a:r>
              <a:rPr lang="en-US" b="1" dirty="0">
                <a:solidFill>
                  <a:srgbClr val="003CA5"/>
                </a:solidFill>
              </a:rPr>
              <a:t> </a:t>
            </a:r>
            <a:r>
              <a:rPr lang="en-US" b="1" dirty="0" err="1" smtClean="0">
                <a:solidFill>
                  <a:srgbClr val="003CA5"/>
                </a:solidFill>
              </a:rPr>
              <a:t>impulsa</a:t>
            </a:r>
            <a:r>
              <a:rPr lang="en-US" b="1" dirty="0" smtClean="0">
                <a:solidFill>
                  <a:srgbClr val="003CA5"/>
                </a:solidFill>
              </a:rPr>
              <a:t> un </a:t>
            </a:r>
            <a:r>
              <a:rPr lang="en-US" b="1" dirty="0" err="1" smtClean="0">
                <a:solidFill>
                  <a:srgbClr val="003CA5"/>
                </a:solidFill>
              </a:rPr>
              <a:t>subconteo</a:t>
            </a:r>
            <a:r>
              <a:rPr lang="en-US" b="1" dirty="0" smtClean="0">
                <a:solidFill>
                  <a:srgbClr val="003CA5"/>
                </a:solidFill>
              </a:rPr>
              <a:t>?</a:t>
            </a:r>
            <a:endParaRPr lang="en-US" b="1" dirty="0">
              <a:solidFill>
                <a:srgbClr val="003CA5"/>
              </a:solidFill>
            </a:endParaRPr>
          </a:p>
        </p:txBody>
      </p:sp>
      <p:sp>
        <p:nvSpPr>
          <p:cNvPr id="4" name="Date Placeholder 3"/>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 name="Footer Placeholder 4"/>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6" name="Slide Number Placeholder 5"/>
          <p:cNvSpPr>
            <a:spLocks noGrp="1"/>
          </p:cNvSpPr>
          <p:nvPr>
            <p:ph type="sldNum" sz="quarter" idx="12"/>
          </p:nvPr>
        </p:nvSpPr>
        <p:spPr/>
        <p:txBody>
          <a:bodyPr/>
          <a:lstStyle/>
          <a:p>
            <a:fld id="{434729E3-2E82-4CFB-8E7C-60B0DB8F16A9}" type="slidenum">
              <a:rPr lang="en-US" smtClean="0"/>
              <a:t>7</a:t>
            </a:fld>
            <a:endParaRPr lang="en-US"/>
          </a:p>
        </p:txBody>
      </p:sp>
      <p:sp>
        <p:nvSpPr>
          <p:cNvPr id="25" name="TextBox 24"/>
          <p:cNvSpPr txBox="1"/>
          <p:nvPr/>
        </p:nvSpPr>
        <p:spPr>
          <a:xfrm>
            <a:off x="15617351" y="12053650"/>
            <a:ext cx="7508787"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Fuente: </a:t>
            </a:r>
            <a:r>
              <a:rPr lang="en-US" sz="1400" i="1" dirty="0" smtClean="0">
                <a:solidFill>
                  <a:schemeClr val="tx1">
                    <a:lumMod val="75000"/>
                    <a:lumOff val="25000"/>
                  </a:schemeClr>
                </a:solidFill>
                <a:latin typeface="Century Gothic" panose="020B0502020202020204" pitchFamily="34" charset="0"/>
              </a:rPr>
              <a:t>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grpSp>
        <p:nvGrpSpPr>
          <p:cNvPr id="23" name="Group 22"/>
          <p:cNvGrpSpPr/>
          <p:nvPr/>
        </p:nvGrpSpPr>
        <p:grpSpPr>
          <a:xfrm>
            <a:off x="1486644" y="2997477"/>
            <a:ext cx="6634176" cy="3200400"/>
            <a:chOff x="1486644" y="2997477"/>
            <a:chExt cx="6634176" cy="3200400"/>
          </a:xfrm>
        </p:grpSpPr>
        <p:sp>
          <p:nvSpPr>
            <p:cNvPr id="17" name="TextBox 16"/>
            <p:cNvSpPr txBox="1"/>
            <p:nvPr/>
          </p:nvSpPr>
          <p:spPr>
            <a:xfrm>
              <a:off x="4791062" y="4476861"/>
              <a:ext cx="3329758"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Inquilinos</a:t>
              </a:r>
              <a:endParaRPr lang="en-US" sz="5400" b="1" dirty="0">
                <a:solidFill>
                  <a:schemeClr val="tx1">
                    <a:lumMod val="50000"/>
                    <a:lumOff val="50000"/>
                  </a:schemeClr>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644" y="2997477"/>
              <a:ext cx="3200400" cy="3200400"/>
            </a:xfrm>
            <a:prstGeom prst="rect">
              <a:avLst/>
            </a:prstGeom>
          </p:spPr>
        </p:pic>
      </p:grpSp>
      <p:grpSp>
        <p:nvGrpSpPr>
          <p:cNvPr id="32" name="Group 31"/>
          <p:cNvGrpSpPr/>
          <p:nvPr/>
        </p:nvGrpSpPr>
        <p:grpSpPr>
          <a:xfrm>
            <a:off x="1486644" y="5987499"/>
            <a:ext cx="8059246" cy="3200400"/>
            <a:chOff x="1486644" y="5987499"/>
            <a:chExt cx="8059246" cy="3200400"/>
          </a:xfrm>
        </p:grpSpPr>
        <p:sp>
          <p:nvSpPr>
            <p:cNvPr id="18" name="TextBox 17"/>
            <p:cNvSpPr txBox="1"/>
            <p:nvPr/>
          </p:nvSpPr>
          <p:spPr>
            <a:xfrm>
              <a:off x="4791062" y="7482748"/>
              <a:ext cx="4754828" cy="923330"/>
            </a:xfrm>
            <a:prstGeom prst="rect">
              <a:avLst/>
            </a:prstGeom>
            <a:noFill/>
          </p:spPr>
          <p:txBody>
            <a:bodyPr wrap="none" rtlCol="0">
              <a:spAutoFit/>
            </a:bodyPr>
            <a:lstStyle/>
            <a:p>
              <a:r>
                <a:rPr lang="en-US" sz="5400" b="1" dirty="0" smtClean="0">
                  <a:solidFill>
                    <a:schemeClr val="tx1">
                      <a:lumMod val="50000"/>
                      <a:lumOff val="50000"/>
                    </a:schemeClr>
                  </a:solidFill>
                  <a:latin typeface="Century Gothic" panose="020B0502020202020204" pitchFamily="34" charset="0"/>
                </a:rPr>
                <a:t>Banda </a:t>
              </a:r>
              <a:r>
                <a:rPr lang="en-US" sz="5400" b="1" dirty="0" err="1" smtClean="0">
                  <a:solidFill>
                    <a:schemeClr val="tx1">
                      <a:lumMod val="50000"/>
                      <a:lumOff val="50000"/>
                    </a:schemeClr>
                  </a:solidFill>
                  <a:latin typeface="Century Gothic" panose="020B0502020202020204" pitchFamily="34" charset="0"/>
                </a:rPr>
                <a:t>ancha</a:t>
              </a:r>
              <a:endParaRPr lang="en-US" sz="5400" b="1" dirty="0">
                <a:solidFill>
                  <a:schemeClr val="tx1">
                    <a:lumMod val="50000"/>
                    <a:lumOff val="50000"/>
                  </a:schemeClr>
                </a:solidFill>
                <a:latin typeface="Century Gothic" panose="020B0502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644" y="5987499"/>
              <a:ext cx="3200400" cy="3200400"/>
            </a:xfrm>
            <a:prstGeom prst="rect">
              <a:avLst/>
            </a:prstGeom>
          </p:spPr>
        </p:pic>
      </p:grpSp>
      <p:grpSp>
        <p:nvGrpSpPr>
          <p:cNvPr id="33" name="Group 32"/>
          <p:cNvGrpSpPr/>
          <p:nvPr/>
        </p:nvGrpSpPr>
        <p:grpSpPr>
          <a:xfrm>
            <a:off x="1486644" y="9350100"/>
            <a:ext cx="6190945" cy="3200400"/>
            <a:chOff x="1486644" y="9350100"/>
            <a:chExt cx="6190945" cy="3200400"/>
          </a:xfrm>
        </p:grpSpPr>
        <p:sp>
          <p:nvSpPr>
            <p:cNvPr id="19" name="TextBox 18"/>
            <p:cNvSpPr txBox="1"/>
            <p:nvPr/>
          </p:nvSpPr>
          <p:spPr>
            <a:xfrm>
              <a:off x="4763009" y="10488635"/>
              <a:ext cx="2914580"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Pobreza</a:t>
              </a:r>
              <a:endParaRPr lang="en-US" sz="5400" b="1" dirty="0">
                <a:solidFill>
                  <a:schemeClr val="tx1">
                    <a:lumMod val="50000"/>
                    <a:lumOff val="50000"/>
                  </a:schemeClr>
                </a:solidFill>
                <a:latin typeface="Century Gothic" panose="020B0502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6644" y="9350100"/>
              <a:ext cx="3200400" cy="3200400"/>
            </a:xfrm>
            <a:prstGeom prst="rect">
              <a:avLst/>
            </a:prstGeom>
          </p:spPr>
        </p:pic>
      </p:grpSp>
      <p:grpSp>
        <p:nvGrpSpPr>
          <p:cNvPr id="34" name="Group 33"/>
          <p:cNvGrpSpPr/>
          <p:nvPr/>
        </p:nvGrpSpPr>
        <p:grpSpPr>
          <a:xfrm>
            <a:off x="10593387" y="3166318"/>
            <a:ext cx="6682787" cy="3200400"/>
            <a:chOff x="10593387" y="3166318"/>
            <a:chExt cx="6682787" cy="3200400"/>
          </a:xfrm>
        </p:grpSpPr>
        <p:sp>
          <p:nvSpPr>
            <p:cNvPr id="20" name="TextBox 19"/>
            <p:cNvSpPr txBox="1"/>
            <p:nvPr/>
          </p:nvSpPr>
          <p:spPr>
            <a:xfrm>
              <a:off x="14250987" y="4476861"/>
              <a:ext cx="3025187"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Niños</a:t>
              </a:r>
              <a:r>
                <a:rPr lang="en-US" sz="5400" b="1" dirty="0" smtClean="0">
                  <a:solidFill>
                    <a:schemeClr val="tx1">
                      <a:lumMod val="50000"/>
                      <a:lumOff val="50000"/>
                    </a:schemeClr>
                  </a:solidFill>
                  <a:latin typeface="Century Gothic" panose="020B0502020202020204" pitchFamily="34" charset="0"/>
                </a:rPr>
                <a:t> </a:t>
              </a:r>
              <a:r>
                <a:rPr lang="en-US" sz="5400" b="1" dirty="0" smtClean="0">
                  <a:solidFill>
                    <a:schemeClr val="tx1">
                      <a:lumMod val="50000"/>
                      <a:lumOff val="50000"/>
                    </a:schemeClr>
                  </a:solidFill>
                  <a:latin typeface="Century Gothic" panose="020B0502020202020204" pitchFamily="34" charset="0"/>
                </a:rPr>
                <a:t>&lt;5</a:t>
              </a:r>
              <a:endParaRPr lang="en-US" sz="5400" b="1" dirty="0">
                <a:solidFill>
                  <a:schemeClr val="tx1">
                    <a:lumMod val="50000"/>
                    <a:lumOff val="50000"/>
                  </a:schemeClr>
                </a:solidFill>
                <a:latin typeface="Century Gothic" panose="020B0502020202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387" y="3166318"/>
              <a:ext cx="3200400" cy="3200400"/>
            </a:xfrm>
            <a:prstGeom prst="rect">
              <a:avLst/>
            </a:prstGeom>
          </p:spPr>
        </p:pic>
      </p:grpSp>
      <p:grpSp>
        <p:nvGrpSpPr>
          <p:cNvPr id="35" name="Group 34"/>
          <p:cNvGrpSpPr/>
          <p:nvPr/>
        </p:nvGrpSpPr>
        <p:grpSpPr>
          <a:xfrm>
            <a:off x="10593387" y="6258209"/>
            <a:ext cx="10161335" cy="3200400"/>
            <a:chOff x="10593387" y="6258209"/>
            <a:chExt cx="10161335" cy="3200400"/>
          </a:xfrm>
        </p:grpSpPr>
        <p:sp>
          <p:nvSpPr>
            <p:cNvPr id="26" name="TextBox 25"/>
            <p:cNvSpPr txBox="1"/>
            <p:nvPr/>
          </p:nvSpPr>
          <p:spPr>
            <a:xfrm>
              <a:off x="14251019" y="7572177"/>
              <a:ext cx="6503703"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Mudanza</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reciente</a:t>
              </a:r>
              <a:r>
                <a:rPr lang="en-US" sz="5400" b="1" dirty="0" smtClean="0">
                  <a:solidFill>
                    <a:schemeClr val="tx1">
                      <a:lumMod val="50000"/>
                      <a:lumOff val="50000"/>
                    </a:schemeClr>
                  </a:solidFill>
                  <a:latin typeface="Century Gothic" panose="020B0502020202020204" pitchFamily="34" charset="0"/>
                </a:rPr>
                <a:t> </a:t>
              </a:r>
              <a:endParaRPr lang="en-US" sz="5400" b="1" dirty="0">
                <a:solidFill>
                  <a:schemeClr val="tx1">
                    <a:lumMod val="50000"/>
                    <a:lumOff val="50000"/>
                  </a:schemeClr>
                </a:solidFill>
                <a:latin typeface="Century Gothic" panose="020B050202020202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3387" y="6258209"/>
              <a:ext cx="3200400" cy="3200400"/>
            </a:xfrm>
            <a:prstGeom prst="rect">
              <a:avLst/>
            </a:prstGeom>
          </p:spPr>
        </p:pic>
      </p:grpSp>
      <p:grpSp>
        <p:nvGrpSpPr>
          <p:cNvPr id="36" name="Group 35"/>
          <p:cNvGrpSpPr/>
          <p:nvPr/>
        </p:nvGrpSpPr>
        <p:grpSpPr>
          <a:xfrm>
            <a:off x="10593387" y="9350100"/>
            <a:ext cx="11797970" cy="3200400"/>
            <a:chOff x="10593387" y="9350100"/>
            <a:chExt cx="11797970" cy="3200400"/>
          </a:xfrm>
        </p:grpSpPr>
        <p:sp>
          <p:nvSpPr>
            <p:cNvPr id="21" name="TextBox 20"/>
            <p:cNvSpPr txBox="1"/>
            <p:nvPr/>
          </p:nvSpPr>
          <p:spPr>
            <a:xfrm>
              <a:off x="14250987" y="10193999"/>
              <a:ext cx="8140370" cy="923330"/>
            </a:xfrm>
            <a:prstGeom prst="rect">
              <a:avLst/>
            </a:prstGeom>
            <a:noFill/>
          </p:spPr>
          <p:txBody>
            <a:bodyPr wrap="none" rtlCol="0">
              <a:spAutoFit/>
            </a:bodyPr>
            <a:lstStyle/>
            <a:p>
              <a:r>
                <a:rPr lang="en-US" sz="5400" b="1" dirty="0" err="1" smtClean="0">
                  <a:solidFill>
                    <a:schemeClr val="tx1">
                      <a:lumMod val="50000"/>
                      <a:lumOff val="50000"/>
                    </a:schemeClr>
                  </a:solidFill>
                  <a:latin typeface="Century Gothic" panose="020B0502020202020204" pitchFamily="34" charset="0"/>
                </a:rPr>
                <a:t>Nacido</a:t>
              </a:r>
              <a:r>
                <a:rPr lang="en-US" sz="5400" b="1" dirty="0" smtClean="0">
                  <a:solidFill>
                    <a:schemeClr val="tx1">
                      <a:lumMod val="50000"/>
                      <a:lumOff val="50000"/>
                    </a:schemeClr>
                  </a:solidFill>
                  <a:latin typeface="Century Gothic" panose="020B0502020202020204" pitchFamily="34" charset="0"/>
                </a:rPr>
                <a:t> </a:t>
              </a:r>
              <a:r>
                <a:rPr lang="en-US" sz="5400" b="1" dirty="0" err="1" smtClean="0">
                  <a:solidFill>
                    <a:schemeClr val="tx1">
                      <a:lumMod val="50000"/>
                      <a:lumOff val="50000"/>
                    </a:schemeClr>
                  </a:solidFill>
                  <a:latin typeface="Century Gothic" panose="020B0502020202020204" pitchFamily="34" charset="0"/>
                </a:rPr>
                <a:t>en</a:t>
              </a:r>
              <a:r>
                <a:rPr lang="en-US" sz="5400" b="1" dirty="0" smtClean="0">
                  <a:solidFill>
                    <a:schemeClr val="tx1">
                      <a:lumMod val="50000"/>
                      <a:lumOff val="50000"/>
                    </a:schemeClr>
                  </a:solidFill>
                  <a:latin typeface="Century Gothic" panose="020B0502020202020204" pitchFamily="34" charset="0"/>
                </a:rPr>
                <a:t> el </a:t>
              </a:r>
              <a:r>
                <a:rPr lang="en-US" sz="5400" b="1" dirty="0" err="1" smtClean="0">
                  <a:solidFill>
                    <a:schemeClr val="tx1">
                      <a:lumMod val="50000"/>
                      <a:lumOff val="50000"/>
                    </a:schemeClr>
                  </a:solidFill>
                  <a:latin typeface="Century Gothic" panose="020B0502020202020204" pitchFamily="34" charset="0"/>
                </a:rPr>
                <a:t>extranjero</a:t>
              </a:r>
              <a:endParaRPr lang="en-US" sz="5400" b="1" dirty="0">
                <a:solidFill>
                  <a:schemeClr val="tx1">
                    <a:lumMod val="50000"/>
                    <a:lumOff val="50000"/>
                  </a:schemeClr>
                </a:solidFill>
                <a:latin typeface="Century Gothic" panose="020B0502020202020204"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93387" y="9350100"/>
              <a:ext cx="3200400" cy="3200400"/>
            </a:xfrm>
            <a:prstGeom prst="rect">
              <a:avLst/>
            </a:prstGeom>
          </p:spPr>
        </p:pic>
      </p:grpSp>
    </p:spTree>
    <p:extLst>
      <p:ext uri="{BB962C8B-B14F-4D97-AF65-F5344CB8AC3E}">
        <p14:creationId xmlns:p14="http://schemas.microsoft.com/office/powerpoint/2010/main" val="3801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smtClean="0">
                <a:solidFill>
                  <a:srgbClr val="003CA5"/>
                </a:solidFill>
              </a:rPr>
              <a:t>¿</a:t>
            </a:r>
            <a:r>
              <a:rPr lang="en-US" b="1" dirty="0" err="1" smtClean="0">
                <a:solidFill>
                  <a:srgbClr val="003CA5"/>
                </a:solidFill>
              </a:rPr>
              <a:t>Dónde</a:t>
            </a:r>
            <a:r>
              <a:rPr lang="en-US" b="1" dirty="0" smtClean="0">
                <a:solidFill>
                  <a:srgbClr val="003CA5"/>
                </a:solidFill>
              </a:rPr>
              <a:t> </a:t>
            </a:r>
            <a:r>
              <a:rPr lang="en-US" b="1" dirty="0" err="1" smtClean="0">
                <a:solidFill>
                  <a:srgbClr val="003CA5"/>
                </a:solidFill>
              </a:rPr>
              <a:t>nos</a:t>
            </a:r>
            <a:r>
              <a:rPr lang="en-US" b="1" dirty="0" smtClean="0">
                <a:solidFill>
                  <a:srgbClr val="003CA5"/>
                </a:solidFill>
              </a:rPr>
              <a:t> </a:t>
            </a:r>
            <a:r>
              <a:rPr lang="en-US" b="1" dirty="0" err="1" smtClean="0">
                <a:solidFill>
                  <a:srgbClr val="003CA5"/>
                </a:solidFill>
              </a:rPr>
              <a:t>enfocaremos</a:t>
            </a:r>
            <a:r>
              <a:rPr lang="en-US" b="1" dirty="0" smtClean="0">
                <a:solidFill>
                  <a:srgbClr val="003CA5"/>
                </a:solidFill>
              </a:rPr>
              <a:t>?</a:t>
            </a:r>
            <a:endParaRPr lang="en-US" dirty="0">
              <a:solidFill>
                <a:srgbClr val="003CA5"/>
              </a:solidFill>
            </a:endParaRPr>
          </a:p>
        </p:txBody>
      </p:sp>
      <p:sp>
        <p:nvSpPr>
          <p:cNvPr id="4" name="Content Placeholder 3"/>
          <p:cNvSpPr>
            <a:spLocks noGrp="1"/>
          </p:cNvSpPr>
          <p:nvPr>
            <p:ph idx="1"/>
          </p:nvPr>
        </p:nvSpPr>
        <p:spPr>
          <a:xfrm>
            <a:off x="1219358" y="3200401"/>
            <a:ext cx="21948457" cy="1791925"/>
          </a:xfrm>
        </p:spPr>
        <p:txBody>
          <a:bodyPr anchor="ctr">
            <a:normAutofit fontScale="85000" lnSpcReduction="20000"/>
          </a:bodyPr>
          <a:lstStyle/>
          <a:p>
            <a:pPr marL="0" indent="0">
              <a:buNone/>
            </a:pPr>
            <a:r>
              <a:rPr lang="en-US" sz="7200" b="1" dirty="0" smtClean="0">
                <a:solidFill>
                  <a:schemeClr val="tx1">
                    <a:lumMod val="50000"/>
                    <a:lumOff val="50000"/>
                  </a:schemeClr>
                </a:solidFill>
              </a:rPr>
              <a:t>4 </a:t>
            </a:r>
            <a:r>
              <a:rPr lang="en-US" sz="7200" b="1" dirty="0" err="1" smtClean="0">
                <a:solidFill>
                  <a:schemeClr val="tx1">
                    <a:lumMod val="50000"/>
                    <a:lumOff val="50000"/>
                  </a:schemeClr>
                </a:solidFill>
              </a:rPr>
              <a:t>comunidades</a:t>
            </a:r>
            <a:r>
              <a:rPr lang="en-US" sz="7200" b="1" dirty="0" smtClean="0">
                <a:solidFill>
                  <a:schemeClr val="tx1">
                    <a:lumMod val="50000"/>
                    <a:lumOff val="50000"/>
                  </a:schemeClr>
                </a:solidFill>
              </a:rPr>
              <a:t> </a:t>
            </a:r>
            <a:r>
              <a:rPr lang="en-US" sz="7200" b="1" dirty="0" err="1" smtClean="0">
                <a:solidFill>
                  <a:schemeClr val="tx1">
                    <a:lumMod val="50000"/>
                    <a:lumOff val="50000"/>
                  </a:schemeClr>
                </a:solidFill>
              </a:rPr>
              <a:t>probablemente</a:t>
            </a:r>
            <a:r>
              <a:rPr lang="en-US" sz="7200" b="1" dirty="0" smtClean="0">
                <a:solidFill>
                  <a:schemeClr val="tx1">
                    <a:lumMod val="50000"/>
                    <a:lumOff val="50000"/>
                  </a:schemeClr>
                </a:solidFill>
              </a:rPr>
              <a:t> </a:t>
            </a:r>
            <a:r>
              <a:rPr lang="en-US" sz="7200" b="1" dirty="0" err="1" smtClean="0">
                <a:solidFill>
                  <a:schemeClr val="tx1">
                    <a:lumMod val="50000"/>
                    <a:lumOff val="50000"/>
                  </a:schemeClr>
                </a:solidFill>
              </a:rPr>
              <a:t>experimenten</a:t>
            </a:r>
            <a:r>
              <a:rPr lang="en-US" sz="7200" b="1" dirty="0" smtClean="0">
                <a:solidFill>
                  <a:schemeClr val="tx1">
                    <a:lumMod val="50000"/>
                    <a:lumOff val="50000"/>
                  </a:schemeClr>
                </a:solidFill>
              </a:rPr>
              <a:t> un </a:t>
            </a:r>
            <a:r>
              <a:rPr lang="en-US" sz="7200" b="1" dirty="0" err="1" smtClean="0">
                <a:solidFill>
                  <a:schemeClr val="tx1">
                    <a:lumMod val="50000"/>
                    <a:lumOff val="50000"/>
                  </a:schemeClr>
                </a:solidFill>
              </a:rPr>
              <a:t>subconteo</a:t>
            </a:r>
            <a:r>
              <a:rPr lang="en-US" sz="7200" b="1" dirty="0" smtClean="0">
                <a:solidFill>
                  <a:schemeClr val="tx1">
                    <a:lumMod val="50000"/>
                    <a:lumOff val="50000"/>
                  </a:schemeClr>
                </a:solidFill>
              </a:rPr>
              <a:t> grave</a:t>
            </a:r>
            <a:endParaRPr lang="en-US" sz="7200" b="1" dirty="0" smtClean="0">
              <a:solidFill>
                <a:schemeClr val="tx1">
                  <a:lumMod val="50000"/>
                  <a:lumOff val="50000"/>
                </a:schemeClr>
              </a:solidFill>
            </a:endParaRP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58" name="Slide Number Placeholder 57"/>
          <p:cNvSpPr>
            <a:spLocks noGrp="1"/>
          </p:cNvSpPr>
          <p:nvPr>
            <p:ph type="sldNum" sz="quarter" idx="12"/>
          </p:nvPr>
        </p:nvSpPr>
        <p:spPr/>
        <p:txBody>
          <a:bodyPr/>
          <a:lstStyle/>
          <a:p>
            <a:fld id="{434729E3-2E82-4CFB-8E7C-60B0DB8F16A9}" type="slidenum">
              <a:rPr lang="en-US" smtClean="0"/>
              <a:t>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084266471"/>
              </p:ext>
            </p:extLst>
          </p:nvPr>
        </p:nvGraphicFramePr>
        <p:xfrm>
          <a:off x="1525587" y="5535069"/>
          <a:ext cx="11521440" cy="3733800"/>
        </p:xfrm>
        <a:graphic>
          <a:graphicData uri="http://schemas.openxmlformats.org/drawingml/2006/table">
            <a:tbl>
              <a:tblPr firstRow="1" bandRow="1">
                <a:tableStyleId>{2D5ABB26-0587-4C30-8999-92F81FD0307C}</a:tableStyleId>
              </a:tblPr>
              <a:tblGrid>
                <a:gridCol w="2834640"/>
                <a:gridCol w="4572000"/>
                <a:gridCol w="4114800"/>
              </a:tblGrid>
              <a:tr h="533400">
                <a:tc>
                  <a:txBody>
                    <a:bodyPr/>
                    <a:lstStyle/>
                    <a:p>
                      <a:r>
                        <a:rPr lang="en-US" b="1" dirty="0" err="1" smtClean="0">
                          <a:solidFill>
                            <a:schemeClr val="tx1">
                              <a:lumMod val="50000"/>
                              <a:lumOff val="50000"/>
                            </a:schemeClr>
                          </a:solidFill>
                          <a:latin typeface="Century Gothic" panose="020B0502020202020204" pitchFamily="34" charset="0"/>
                        </a:rPr>
                        <a:t>Tracto</a:t>
                      </a:r>
                      <a:endParaRPr lang="en-US" b="1" dirty="0">
                        <a:solidFill>
                          <a:schemeClr val="tx1">
                            <a:lumMod val="50000"/>
                            <a:lumOff val="50000"/>
                          </a:schemeClr>
                        </a:solidFill>
                        <a:latin typeface="Century Gothic" panose="020B0502020202020204" pitchFamily="34" charset="0"/>
                      </a:endParaRPr>
                    </a:p>
                  </a:txBody>
                  <a:tcPr>
                    <a:lnB w="12700" cap="flat" cmpd="sng" algn="ctr">
                      <a:solidFill>
                        <a:schemeClr val="bg1">
                          <a:lumMod val="75000"/>
                        </a:schemeClr>
                      </a:solidFill>
                      <a:prstDash val="solid"/>
                      <a:round/>
                      <a:headEnd type="none" w="med" len="med"/>
                      <a:tailEnd type="none" w="med" len="med"/>
                    </a:lnB>
                  </a:tcPr>
                </a:tc>
                <a:tc>
                  <a:txBody>
                    <a:bodyPr/>
                    <a:lstStyle/>
                    <a:p>
                      <a:r>
                        <a:rPr lang="en-US" b="1" dirty="0" err="1" smtClean="0">
                          <a:solidFill>
                            <a:schemeClr val="tx1">
                              <a:lumMod val="50000"/>
                              <a:lumOff val="50000"/>
                            </a:schemeClr>
                          </a:solidFill>
                          <a:latin typeface="Century Gothic" panose="020B0502020202020204" pitchFamily="34" charset="0"/>
                        </a:rPr>
                        <a:t>Ubicación</a:t>
                      </a:r>
                      <a:r>
                        <a:rPr lang="en-US" b="1" dirty="0" smtClean="0">
                          <a:solidFill>
                            <a:schemeClr val="tx1">
                              <a:lumMod val="50000"/>
                              <a:lumOff val="50000"/>
                            </a:schemeClr>
                          </a:solidFill>
                          <a:latin typeface="Century Gothic" panose="020B0502020202020204" pitchFamily="34" charset="0"/>
                        </a:rPr>
                        <a:t> </a:t>
                      </a:r>
                      <a:endParaRPr lang="en-US" b="1" dirty="0">
                        <a:solidFill>
                          <a:schemeClr val="tx1">
                            <a:lumMod val="50000"/>
                            <a:lumOff val="50000"/>
                          </a:schemeClr>
                        </a:solidFill>
                        <a:latin typeface="Century Gothic" panose="020B0502020202020204" pitchFamily="34" charset="0"/>
                      </a:endParaRPr>
                    </a:p>
                  </a:txBody>
                  <a:tcPr>
                    <a:lnB w="12700" cap="flat" cmpd="sng" algn="ctr">
                      <a:solidFill>
                        <a:schemeClr val="bg1">
                          <a:lumMod val="75000"/>
                        </a:schemeClr>
                      </a:solidFill>
                      <a:prstDash val="solid"/>
                      <a:round/>
                      <a:headEnd type="none" w="med" len="med"/>
                      <a:tailEnd type="none" w="med" len="med"/>
                    </a:lnB>
                  </a:tcPr>
                </a:tc>
                <a:tc>
                  <a:txBody>
                    <a:bodyPr/>
                    <a:lstStyle/>
                    <a:p>
                      <a:r>
                        <a:rPr lang="en-US" b="1" dirty="0" err="1" smtClean="0">
                          <a:solidFill>
                            <a:schemeClr val="tx1">
                              <a:lumMod val="50000"/>
                              <a:lumOff val="50000"/>
                            </a:schemeClr>
                          </a:solidFill>
                          <a:latin typeface="Century Gothic" panose="020B0502020202020204" pitchFamily="34" charset="0"/>
                        </a:rPr>
                        <a:t>Població</a:t>
                      </a:r>
                      <a:endParaRPr lang="en-US" b="1" dirty="0">
                        <a:solidFill>
                          <a:schemeClr val="tx1">
                            <a:lumMod val="50000"/>
                            <a:lumOff val="50000"/>
                          </a:schemeClr>
                        </a:solidFill>
                        <a:latin typeface="Century Gothic" panose="020B0502020202020204" pitchFamily="34" charset="0"/>
                      </a:endParaRPr>
                    </a:p>
                  </a:txBody>
                  <a:tcPr>
                    <a:lnB w="12700" cap="flat" cmpd="sng" algn="ctr">
                      <a:solidFill>
                        <a:schemeClr val="bg1">
                          <a:lumMod val="75000"/>
                        </a:schemeClr>
                      </a:solidFill>
                      <a:prstDash val="solid"/>
                      <a:round/>
                      <a:headEnd type="none" w="med" len="med"/>
                      <a:tailEnd type="none" w="med" len="med"/>
                    </a:lnB>
                  </a:tcPr>
                </a:tc>
              </a:tr>
              <a:tr h="370840">
                <a:tc>
                  <a:txBody>
                    <a:bodyPr/>
                    <a:lstStyle/>
                    <a:p>
                      <a:r>
                        <a:rPr lang="en-US" b="1" dirty="0" smtClean="0">
                          <a:solidFill>
                            <a:schemeClr val="tx1">
                              <a:lumMod val="50000"/>
                              <a:lumOff val="50000"/>
                            </a:schemeClr>
                          </a:solidFill>
                          <a:latin typeface="Century Gothic" panose="020B0502020202020204" pitchFamily="34" charset="0"/>
                        </a:rPr>
                        <a:t>216.03</a:t>
                      </a:r>
                      <a:endParaRPr lang="en-US" b="1" dirty="0">
                        <a:solidFill>
                          <a:schemeClr val="tx1">
                            <a:lumMod val="50000"/>
                            <a:lumOff val="50000"/>
                          </a:schemeClr>
                        </a:solidFill>
                        <a:latin typeface="Century Gothic" panose="020B0502020202020204" pitchFamily="34" charset="0"/>
                      </a:endParaRPr>
                    </a:p>
                  </a:txBody>
                  <a:tcPr>
                    <a:lnT w="12700" cap="flat" cmpd="sng" algn="ctr">
                      <a:solidFill>
                        <a:schemeClr val="bg1">
                          <a:lumMod val="75000"/>
                        </a:schemeClr>
                      </a:solidFill>
                      <a:prstDash val="solid"/>
                      <a:round/>
                      <a:headEnd type="none" w="med" len="med"/>
                      <a:tailEnd type="none" w="med" len="med"/>
                    </a:lnT>
                  </a:tcPr>
                </a:tc>
                <a:tc>
                  <a:txBody>
                    <a:bodyPr/>
                    <a:lstStyle/>
                    <a:p>
                      <a:r>
                        <a:rPr lang="en-US" b="1" dirty="0" smtClean="0">
                          <a:solidFill>
                            <a:schemeClr val="tx1">
                              <a:lumMod val="50000"/>
                              <a:lumOff val="50000"/>
                            </a:schemeClr>
                          </a:solidFill>
                          <a:latin typeface="Century Gothic" panose="020B0502020202020204" pitchFamily="34" charset="0"/>
                        </a:rPr>
                        <a:t>North Auburn</a:t>
                      </a:r>
                      <a:endParaRPr lang="en-US" b="1" dirty="0">
                        <a:solidFill>
                          <a:schemeClr val="tx1">
                            <a:lumMod val="50000"/>
                            <a:lumOff val="50000"/>
                          </a:schemeClr>
                        </a:solidFill>
                        <a:latin typeface="Century Gothic" panose="020B0502020202020204" pitchFamily="34" charset="0"/>
                      </a:endParaRPr>
                    </a:p>
                  </a:txBody>
                  <a:tcPr>
                    <a:lnT w="12700" cap="flat" cmpd="sng" algn="ctr">
                      <a:solidFill>
                        <a:schemeClr val="bg1">
                          <a:lumMod val="75000"/>
                        </a:schemeClr>
                      </a:solidFill>
                      <a:prstDash val="solid"/>
                      <a:round/>
                      <a:headEnd type="none" w="med" len="med"/>
                      <a:tailEnd type="none" w="med" len="med"/>
                    </a:lnT>
                  </a:tcPr>
                </a:tc>
                <a:tc>
                  <a:txBody>
                    <a:bodyPr/>
                    <a:lstStyle/>
                    <a:p>
                      <a:r>
                        <a:rPr lang="en-US" b="1" dirty="0" smtClean="0">
                          <a:solidFill>
                            <a:schemeClr val="tx1">
                              <a:lumMod val="50000"/>
                              <a:lumOff val="50000"/>
                            </a:schemeClr>
                          </a:solidFill>
                          <a:latin typeface="Century Gothic" panose="020B0502020202020204" pitchFamily="34" charset="0"/>
                        </a:rPr>
                        <a:t>4,602</a:t>
                      </a:r>
                      <a:endParaRPr lang="en-US" b="1" dirty="0">
                        <a:solidFill>
                          <a:schemeClr val="tx1">
                            <a:lumMod val="50000"/>
                            <a:lumOff val="50000"/>
                          </a:schemeClr>
                        </a:solidFill>
                        <a:latin typeface="Century Gothic" panose="020B0502020202020204" pitchFamily="34" charset="0"/>
                      </a:endParaRPr>
                    </a:p>
                  </a:txBody>
                  <a:tcPr>
                    <a:lnT w="12700" cap="flat" cmpd="sng" algn="ctr">
                      <a:solidFill>
                        <a:schemeClr val="bg1">
                          <a:lumMod val="75000"/>
                        </a:schemeClr>
                      </a:solidFill>
                      <a:prstDash val="solid"/>
                      <a:round/>
                      <a:headEnd type="none" w="med" len="med"/>
                      <a:tailEnd type="none" w="med" len="med"/>
                    </a:lnT>
                  </a:tcPr>
                </a:tc>
              </a:tr>
              <a:tr h="370840">
                <a:tc>
                  <a:txBody>
                    <a:bodyPr/>
                    <a:lstStyle/>
                    <a:p>
                      <a:r>
                        <a:rPr lang="en-US" b="1" dirty="0" smtClean="0">
                          <a:solidFill>
                            <a:schemeClr val="tx1">
                              <a:lumMod val="50000"/>
                              <a:lumOff val="50000"/>
                            </a:schemeClr>
                          </a:solidFill>
                          <a:latin typeface="Century Gothic" panose="020B0502020202020204" pitchFamily="34" charset="0"/>
                        </a:rPr>
                        <a:t>209.01</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Roseville</a:t>
                      </a:r>
                      <a:r>
                        <a:rPr lang="en-US" b="1" baseline="0" dirty="0" smtClean="0">
                          <a:solidFill>
                            <a:schemeClr val="tx1">
                              <a:lumMod val="50000"/>
                              <a:lumOff val="50000"/>
                            </a:schemeClr>
                          </a:solidFill>
                          <a:latin typeface="Century Gothic" panose="020B0502020202020204" pitchFamily="34" charset="0"/>
                        </a:rPr>
                        <a:t> </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2,396</a:t>
                      </a:r>
                      <a:endParaRPr lang="en-US" b="1" dirty="0">
                        <a:solidFill>
                          <a:schemeClr val="tx1">
                            <a:lumMod val="50000"/>
                            <a:lumOff val="50000"/>
                          </a:schemeClr>
                        </a:solidFill>
                        <a:latin typeface="Century Gothic" panose="020B0502020202020204" pitchFamily="34" charset="0"/>
                      </a:endParaRPr>
                    </a:p>
                  </a:txBody>
                  <a:tcPr/>
                </a:tc>
              </a:tr>
              <a:tr h="370840">
                <a:tc>
                  <a:txBody>
                    <a:bodyPr/>
                    <a:lstStyle/>
                    <a:p>
                      <a:r>
                        <a:rPr lang="en-US" b="1" dirty="0" smtClean="0">
                          <a:solidFill>
                            <a:schemeClr val="tx1">
                              <a:lumMod val="50000"/>
                              <a:lumOff val="50000"/>
                            </a:schemeClr>
                          </a:solidFill>
                          <a:latin typeface="Century Gothic" panose="020B0502020202020204" pitchFamily="34" charset="0"/>
                        </a:rPr>
                        <a:t>211.29</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Rocklin</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3,327</a:t>
                      </a:r>
                      <a:endParaRPr lang="en-US" b="1" dirty="0">
                        <a:solidFill>
                          <a:schemeClr val="tx1">
                            <a:lumMod val="50000"/>
                            <a:lumOff val="50000"/>
                          </a:schemeClr>
                        </a:solidFill>
                        <a:latin typeface="Century Gothic" panose="020B0502020202020204" pitchFamily="34" charset="0"/>
                      </a:endParaRPr>
                    </a:p>
                  </a:txBody>
                  <a:tcPr/>
                </a:tc>
              </a:tr>
              <a:tr h="370840">
                <a:tc>
                  <a:txBody>
                    <a:bodyPr/>
                    <a:lstStyle/>
                    <a:p>
                      <a:r>
                        <a:rPr lang="en-US" b="1" dirty="0" smtClean="0">
                          <a:solidFill>
                            <a:schemeClr val="tx1">
                              <a:lumMod val="50000"/>
                              <a:lumOff val="50000"/>
                            </a:schemeClr>
                          </a:solidFill>
                          <a:latin typeface="Century Gothic" panose="020B0502020202020204" pitchFamily="34" charset="0"/>
                        </a:rPr>
                        <a:t>201.07</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Kings Beach</a:t>
                      </a:r>
                      <a:endParaRPr lang="en-US" b="1" dirty="0">
                        <a:solidFill>
                          <a:schemeClr val="tx1">
                            <a:lumMod val="50000"/>
                            <a:lumOff val="50000"/>
                          </a:schemeClr>
                        </a:solidFill>
                        <a:latin typeface="Century Gothic" panose="020B0502020202020204" pitchFamily="34" charset="0"/>
                      </a:endParaRPr>
                    </a:p>
                  </a:txBody>
                  <a:tcPr/>
                </a:tc>
                <a:tc>
                  <a:txBody>
                    <a:bodyPr/>
                    <a:lstStyle/>
                    <a:p>
                      <a:r>
                        <a:rPr lang="en-US" b="1" dirty="0" smtClean="0">
                          <a:solidFill>
                            <a:schemeClr val="tx1">
                              <a:lumMod val="50000"/>
                              <a:lumOff val="50000"/>
                            </a:schemeClr>
                          </a:solidFill>
                          <a:latin typeface="Century Gothic" panose="020B0502020202020204" pitchFamily="34" charset="0"/>
                        </a:rPr>
                        <a:t>2,626</a:t>
                      </a:r>
                      <a:endParaRPr lang="en-US" b="1" dirty="0">
                        <a:solidFill>
                          <a:schemeClr val="tx1">
                            <a:lumMod val="50000"/>
                            <a:lumOff val="50000"/>
                          </a:schemeClr>
                        </a:solidFill>
                        <a:latin typeface="Century Gothic" panose="020B0502020202020204" pitchFamily="34" charset="0"/>
                      </a:endParaRPr>
                    </a:p>
                  </a:txBody>
                  <a:tcPr/>
                </a:tc>
              </a:tr>
            </a:tbl>
          </a:graphicData>
        </a:graphic>
      </p:graphicFrame>
      <p:sp>
        <p:nvSpPr>
          <p:cNvPr id="15" name="TextBox 14"/>
          <p:cNvSpPr txBox="1"/>
          <p:nvPr/>
        </p:nvSpPr>
        <p:spPr>
          <a:xfrm>
            <a:off x="15768322" y="12098438"/>
            <a:ext cx="7625806"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Fuente: </a:t>
            </a:r>
            <a:r>
              <a:rPr lang="en-US" sz="1400" i="1" dirty="0" smtClean="0">
                <a:solidFill>
                  <a:schemeClr val="tx1">
                    <a:lumMod val="75000"/>
                    <a:lumOff val="25000"/>
                  </a:schemeClr>
                </a:solidFill>
                <a:latin typeface="Century Gothic" panose="020B0502020202020204" pitchFamily="34" charset="0"/>
              </a:rPr>
              <a:t>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grpSp>
        <p:nvGrpSpPr>
          <p:cNvPr id="20" name="Group 19"/>
          <p:cNvGrpSpPr/>
          <p:nvPr/>
        </p:nvGrpSpPr>
        <p:grpSpPr>
          <a:xfrm>
            <a:off x="12193587" y="5244919"/>
            <a:ext cx="11125200" cy="5042081"/>
            <a:chOff x="12193587" y="5244919"/>
            <a:chExt cx="11125200" cy="5042081"/>
          </a:xfrm>
        </p:grpSpPr>
        <p:sp>
          <p:nvSpPr>
            <p:cNvPr id="21" name="Placer"/>
            <p:cNvSpPr>
              <a:spLocks noChangeAspect="1"/>
            </p:cNvSpPr>
            <p:nvPr/>
          </p:nvSpPr>
          <p:spPr bwMode="auto">
            <a:xfrm>
              <a:off x="12193587" y="5244919"/>
              <a:ext cx="10976622" cy="5029200"/>
            </a:xfrm>
            <a:custGeom>
              <a:avLst/>
              <a:gdLst>
                <a:gd name="T0" fmla="*/ 2147483647 w 499"/>
                <a:gd name="T1" fmla="*/ 2147483647 h 241"/>
                <a:gd name="T2" fmla="*/ 2147483647 w 499"/>
                <a:gd name="T3" fmla="*/ 2147483647 h 241"/>
                <a:gd name="T4" fmla="*/ 2147483647 w 499"/>
                <a:gd name="T5" fmla="*/ 2147483647 h 241"/>
                <a:gd name="T6" fmla="*/ 2147483647 w 499"/>
                <a:gd name="T7" fmla="*/ 2147483647 h 241"/>
                <a:gd name="T8" fmla="*/ 2147483647 w 499"/>
                <a:gd name="T9" fmla="*/ 2147483647 h 241"/>
                <a:gd name="T10" fmla="*/ 2147483647 w 499"/>
                <a:gd name="T11" fmla="*/ 2147483647 h 241"/>
                <a:gd name="T12" fmla="*/ 2147483647 w 499"/>
                <a:gd name="T13" fmla="*/ 2147483647 h 241"/>
                <a:gd name="T14" fmla="*/ 2147483647 w 499"/>
                <a:gd name="T15" fmla="*/ 2147483647 h 241"/>
                <a:gd name="T16" fmla="*/ 2147483647 w 499"/>
                <a:gd name="T17" fmla="*/ 2147483647 h 241"/>
                <a:gd name="T18" fmla="*/ 2147483647 w 499"/>
                <a:gd name="T19" fmla="*/ 2147483647 h 241"/>
                <a:gd name="T20" fmla="*/ 2147483647 w 499"/>
                <a:gd name="T21" fmla="*/ 2147483647 h 241"/>
                <a:gd name="T22" fmla="*/ 2147483647 w 499"/>
                <a:gd name="T23" fmla="*/ 2147483647 h 241"/>
                <a:gd name="T24" fmla="*/ 2147483647 w 499"/>
                <a:gd name="T25" fmla="*/ 2147483647 h 241"/>
                <a:gd name="T26" fmla="*/ 2147483647 w 499"/>
                <a:gd name="T27" fmla="*/ 2147483647 h 241"/>
                <a:gd name="T28" fmla="*/ 2147483647 w 499"/>
                <a:gd name="T29" fmla="*/ 2147483647 h 241"/>
                <a:gd name="T30" fmla="*/ 2147483647 w 499"/>
                <a:gd name="T31" fmla="*/ 2147483647 h 241"/>
                <a:gd name="T32" fmla="*/ 2147483647 w 499"/>
                <a:gd name="T33" fmla="*/ 2147483647 h 241"/>
                <a:gd name="T34" fmla="*/ 2147483647 w 499"/>
                <a:gd name="T35" fmla="*/ 2147483647 h 241"/>
                <a:gd name="T36" fmla="*/ 2147483647 w 499"/>
                <a:gd name="T37" fmla="*/ 2147483647 h 241"/>
                <a:gd name="T38" fmla="*/ 2147483647 w 499"/>
                <a:gd name="T39" fmla="*/ 2147483647 h 241"/>
                <a:gd name="T40" fmla="*/ 2147483647 w 499"/>
                <a:gd name="T41" fmla="*/ 2147483647 h 241"/>
                <a:gd name="T42" fmla="*/ 2147483647 w 499"/>
                <a:gd name="T43" fmla="*/ 2147483647 h 241"/>
                <a:gd name="T44" fmla="*/ 2147483647 w 499"/>
                <a:gd name="T45" fmla="*/ 2147483647 h 241"/>
                <a:gd name="T46" fmla="*/ 2147483647 w 499"/>
                <a:gd name="T47" fmla="*/ 0 h 241"/>
                <a:gd name="T48" fmla="*/ 2147483647 w 499"/>
                <a:gd name="T49" fmla="*/ 2147483647 h 241"/>
                <a:gd name="T50" fmla="*/ 2147483647 w 499"/>
                <a:gd name="T51" fmla="*/ 2147483647 h 241"/>
                <a:gd name="T52" fmla="*/ 2147483647 w 499"/>
                <a:gd name="T53" fmla="*/ 2147483647 h 241"/>
                <a:gd name="T54" fmla="*/ 2147483647 w 499"/>
                <a:gd name="T55" fmla="*/ 2147483647 h 241"/>
                <a:gd name="T56" fmla="*/ 2147483647 w 499"/>
                <a:gd name="T57" fmla="*/ 2147483647 h 241"/>
                <a:gd name="T58" fmla="*/ 2147483647 w 499"/>
                <a:gd name="T59" fmla="*/ 2147483647 h 241"/>
                <a:gd name="T60" fmla="*/ 2147483647 w 499"/>
                <a:gd name="T61" fmla="*/ 2147483647 h 241"/>
                <a:gd name="T62" fmla="*/ 2147483647 w 499"/>
                <a:gd name="T63" fmla="*/ 2147483647 h 241"/>
                <a:gd name="T64" fmla="*/ 2147483647 w 499"/>
                <a:gd name="T65" fmla="*/ 2147483647 h 241"/>
                <a:gd name="T66" fmla="*/ 2147483647 w 499"/>
                <a:gd name="T67" fmla="*/ 2147483647 h 241"/>
                <a:gd name="T68" fmla="*/ 2147483647 w 499"/>
                <a:gd name="T69" fmla="*/ 2147483647 h 241"/>
                <a:gd name="T70" fmla="*/ 2147483647 w 499"/>
                <a:gd name="T71" fmla="*/ 2147483647 h 241"/>
                <a:gd name="T72" fmla="*/ 2147483647 w 499"/>
                <a:gd name="T73" fmla="*/ 2147483647 h 241"/>
                <a:gd name="T74" fmla="*/ 2147483647 w 499"/>
                <a:gd name="T75" fmla="*/ 2147483647 h 241"/>
                <a:gd name="T76" fmla="*/ 2147483647 w 499"/>
                <a:gd name="T77" fmla="*/ 2147483647 h 241"/>
                <a:gd name="T78" fmla="*/ 2147483647 w 499"/>
                <a:gd name="T79" fmla="*/ 2147483647 h 241"/>
                <a:gd name="T80" fmla="*/ 2147483647 w 499"/>
                <a:gd name="T81" fmla="*/ 2147483647 h 241"/>
                <a:gd name="T82" fmla="*/ 2147483647 w 499"/>
                <a:gd name="T83" fmla="*/ 2147483647 h 241"/>
                <a:gd name="T84" fmla="*/ 2147483647 w 499"/>
                <a:gd name="T85" fmla="*/ 2147483647 h 241"/>
                <a:gd name="T86" fmla="*/ 2147483647 w 499"/>
                <a:gd name="T87" fmla="*/ 2147483647 h 241"/>
                <a:gd name="T88" fmla="*/ 2147483647 w 499"/>
                <a:gd name="T89" fmla="*/ 2147483647 h 241"/>
                <a:gd name="T90" fmla="*/ 2147483647 w 499"/>
                <a:gd name="T91" fmla="*/ 2147483647 h 241"/>
                <a:gd name="T92" fmla="*/ 2147483647 w 499"/>
                <a:gd name="T93" fmla="*/ 2147483647 h 241"/>
                <a:gd name="T94" fmla="*/ 2147483647 w 499"/>
                <a:gd name="T95" fmla="*/ 2147483647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9" h="241">
                  <a:moveTo>
                    <a:pt x="135" y="198"/>
                  </a:moveTo>
                  <a:lnTo>
                    <a:pt x="137" y="196"/>
                  </a:lnTo>
                  <a:lnTo>
                    <a:pt x="140" y="193"/>
                  </a:lnTo>
                  <a:lnTo>
                    <a:pt x="142" y="191"/>
                  </a:lnTo>
                  <a:lnTo>
                    <a:pt x="144" y="187"/>
                  </a:lnTo>
                  <a:lnTo>
                    <a:pt x="145" y="176"/>
                  </a:lnTo>
                  <a:lnTo>
                    <a:pt x="146" y="171"/>
                  </a:lnTo>
                  <a:lnTo>
                    <a:pt x="147" y="166"/>
                  </a:lnTo>
                  <a:lnTo>
                    <a:pt x="151" y="163"/>
                  </a:lnTo>
                  <a:lnTo>
                    <a:pt x="155" y="161"/>
                  </a:lnTo>
                  <a:lnTo>
                    <a:pt x="166" y="158"/>
                  </a:lnTo>
                  <a:lnTo>
                    <a:pt x="176" y="157"/>
                  </a:lnTo>
                  <a:lnTo>
                    <a:pt x="180" y="155"/>
                  </a:lnTo>
                  <a:lnTo>
                    <a:pt x="184" y="151"/>
                  </a:lnTo>
                  <a:lnTo>
                    <a:pt x="189" y="147"/>
                  </a:lnTo>
                  <a:lnTo>
                    <a:pt x="195" y="146"/>
                  </a:lnTo>
                  <a:lnTo>
                    <a:pt x="210" y="146"/>
                  </a:lnTo>
                  <a:lnTo>
                    <a:pt x="212" y="145"/>
                  </a:lnTo>
                  <a:lnTo>
                    <a:pt x="215" y="141"/>
                  </a:lnTo>
                  <a:lnTo>
                    <a:pt x="220" y="133"/>
                  </a:lnTo>
                  <a:lnTo>
                    <a:pt x="225" y="130"/>
                  </a:lnTo>
                  <a:lnTo>
                    <a:pt x="231" y="126"/>
                  </a:lnTo>
                  <a:lnTo>
                    <a:pt x="239" y="125"/>
                  </a:lnTo>
                  <a:lnTo>
                    <a:pt x="245" y="125"/>
                  </a:lnTo>
                  <a:lnTo>
                    <a:pt x="250" y="127"/>
                  </a:lnTo>
                  <a:lnTo>
                    <a:pt x="252" y="128"/>
                  </a:lnTo>
                  <a:lnTo>
                    <a:pt x="255" y="131"/>
                  </a:lnTo>
                  <a:lnTo>
                    <a:pt x="260" y="132"/>
                  </a:lnTo>
                  <a:lnTo>
                    <a:pt x="262" y="133"/>
                  </a:lnTo>
                  <a:lnTo>
                    <a:pt x="264" y="132"/>
                  </a:lnTo>
                  <a:lnTo>
                    <a:pt x="265" y="132"/>
                  </a:lnTo>
                  <a:lnTo>
                    <a:pt x="267" y="132"/>
                  </a:lnTo>
                  <a:lnTo>
                    <a:pt x="269" y="133"/>
                  </a:lnTo>
                  <a:lnTo>
                    <a:pt x="269" y="136"/>
                  </a:lnTo>
                  <a:lnTo>
                    <a:pt x="269" y="138"/>
                  </a:lnTo>
                  <a:lnTo>
                    <a:pt x="270" y="141"/>
                  </a:lnTo>
                  <a:lnTo>
                    <a:pt x="275" y="143"/>
                  </a:lnTo>
                  <a:lnTo>
                    <a:pt x="280" y="146"/>
                  </a:lnTo>
                  <a:lnTo>
                    <a:pt x="290" y="150"/>
                  </a:lnTo>
                  <a:lnTo>
                    <a:pt x="300" y="156"/>
                  </a:lnTo>
                  <a:lnTo>
                    <a:pt x="305" y="157"/>
                  </a:lnTo>
                  <a:lnTo>
                    <a:pt x="308" y="158"/>
                  </a:lnTo>
                  <a:lnTo>
                    <a:pt x="312" y="158"/>
                  </a:lnTo>
                  <a:lnTo>
                    <a:pt x="317" y="157"/>
                  </a:lnTo>
                  <a:lnTo>
                    <a:pt x="322" y="155"/>
                  </a:lnTo>
                  <a:lnTo>
                    <a:pt x="328" y="150"/>
                  </a:lnTo>
                  <a:lnTo>
                    <a:pt x="338" y="141"/>
                  </a:lnTo>
                  <a:lnTo>
                    <a:pt x="343" y="136"/>
                  </a:lnTo>
                  <a:lnTo>
                    <a:pt x="347" y="130"/>
                  </a:lnTo>
                  <a:lnTo>
                    <a:pt x="351" y="121"/>
                  </a:lnTo>
                  <a:lnTo>
                    <a:pt x="352" y="116"/>
                  </a:lnTo>
                  <a:lnTo>
                    <a:pt x="355" y="115"/>
                  </a:lnTo>
                  <a:lnTo>
                    <a:pt x="356" y="115"/>
                  </a:lnTo>
                  <a:lnTo>
                    <a:pt x="408" y="117"/>
                  </a:lnTo>
                  <a:lnTo>
                    <a:pt x="425" y="116"/>
                  </a:lnTo>
                  <a:lnTo>
                    <a:pt x="433" y="113"/>
                  </a:lnTo>
                  <a:lnTo>
                    <a:pt x="437" y="112"/>
                  </a:lnTo>
                  <a:lnTo>
                    <a:pt x="442" y="110"/>
                  </a:lnTo>
                  <a:lnTo>
                    <a:pt x="448" y="108"/>
                  </a:lnTo>
                  <a:lnTo>
                    <a:pt x="448" y="103"/>
                  </a:lnTo>
                  <a:lnTo>
                    <a:pt x="451" y="103"/>
                  </a:lnTo>
                  <a:lnTo>
                    <a:pt x="451" y="100"/>
                  </a:lnTo>
                  <a:lnTo>
                    <a:pt x="498" y="100"/>
                  </a:lnTo>
                  <a:lnTo>
                    <a:pt x="498" y="83"/>
                  </a:lnTo>
                  <a:lnTo>
                    <a:pt x="498" y="74"/>
                  </a:lnTo>
                  <a:lnTo>
                    <a:pt x="498" y="67"/>
                  </a:lnTo>
                  <a:lnTo>
                    <a:pt x="498" y="62"/>
                  </a:lnTo>
                  <a:lnTo>
                    <a:pt x="499" y="47"/>
                  </a:lnTo>
                  <a:lnTo>
                    <a:pt x="498" y="36"/>
                  </a:lnTo>
                  <a:lnTo>
                    <a:pt x="498" y="7"/>
                  </a:lnTo>
                  <a:lnTo>
                    <a:pt x="498" y="0"/>
                  </a:lnTo>
                  <a:lnTo>
                    <a:pt x="317" y="0"/>
                  </a:lnTo>
                  <a:lnTo>
                    <a:pt x="297" y="0"/>
                  </a:lnTo>
                  <a:lnTo>
                    <a:pt x="287" y="0"/>
                  </a:lnTo>
                  <a:lnTo>
                    <a:pt x="278" y="1"/>
                  </a:lnTo>
                  <a:lnTo>
                    <a:pt x="270" y="4"/>
                  </a:lnTo>
                  <a:lnTo>
                    <a:pt x="262" y="7"/>
                  </a:lnTo>
                  <a:lnTo>
                    <a:pt x="254" y="12"/>
                  </a:lnTo>
                  <a:lnTo>
                    <a:pt x="246" y="20"/>
                  </a:lnTo>
                  <a:lnTo>
                    <a:pt x="235" y="30"/>
                  </a:lnTo>
                  <a:lnTo>
                    <a:pt x="222" y="40"/>
                  </a:lnTo>
                  <a:lnTo>
                    <a:pt x="197" y="56"/>
                  </a:lnTo>
                  <a:lnTo>
                    <a:pt x="190" y="62"/>
                  </a:lnTo>
                  <a:lnTo>
                    <a:pt x="184" y="69"/>
                  </a:lnTo>
                  <a:lnTo>
                    <a:pt x="177" y="76"/>
                  </a:lnTo>
                  <a:lnTo>
                    <a:pt x="172" y="83"/>
                  </a:lnTo>
                  <a:lnTo>
                    <a:pt x="169" y="88"/>
                  </a:lnTo>
                  <a:lnTo>
                    <a:pt x="167" y="92"/>
                  </a:lnTo>
                  <a:lnTo>
                    <a:pt x="167" y="97"/>
                  </a:lnTo>
                  <a:lnTo>
                    <a:pt x="164" y="102"/>
                  </a:lnTo>
                  <a:lnTo>
                    <a:pt x="159" y="106"/>
                  </a:lnTo>
                  <a:lnTo>
                    <a:pt x="155" y="111"/>
                  </a:lnTo>
                  <a:lnTo>
                    <a:pt x="154" y="113"/>
                  </a:lnTo>
                  <a:lnTo>
                    <a:pt x="154" y="117"/>
                  </a:lnTo>
                  <a:lnTo>
                    <a:pt x="152" y="120"/>
                  </a:lnTo>
                  <a:lnTo>
                    <a:pt x="152" y="121"/>
                  </a:lnTo>
                  <a:lnTo>
                    <a:pt x="150" y="122"/>
                  </a:lnTo>
                  <a:lnTo>
                    <a:pt x="147" y="123"/>
                  </a:lnTo>
                  <a:lnTo>
                    <a:pt x="141" y="122"/>
                  </a:lnTo>
                  <a:lnTo>
                    <a:pt x="135" y="121"/>
                  </a:lnTo>
                  <a:lnTo>
                    <a:pt x="121" y="115"/>
                  </a:lnTo>
                  <a:lnTo>
                    <a:pt x="116" y="113"/>
                  </a:lnTo>
                  <a:lnTo>
                    <a:pt x="114" y="113"/>
                  </a:lnTo>
                  <a:lnTo>
                    <a:pt x="108" y="116"/>
                  </a:lnTo>
                  <a:lnTo>
                    <a:pt x="101" y="117"/>
                  </a:lnTo>
                  <a:lnTo>
                    <a:pt x="96" y="118"/>
                  </a:lnTo>
                  <a:lnTo>
                    <a:pt x="91" y="118"/>
                  </a:lnTo>
                  <a:lnTo>
                    <a:pt x="80" y="116"/>
                  </a:lnTo>
                  <a:lnTo>
                    <a:pt x="68" y="112"/>
                  </a:lnTo>
                  <a:lnTo>
                    <a:pt x="65" y="110"/>
                  </a:lnTo>
                  <a:lnTo>
                    <a:pt x="64" y="108"/>
                  </a:lnTo>
                  <a:lnTo>
                    <a:pt x="58" y="107"/>
                  </a:lnTo>
                  <a:lnTo>
                    <a:pt x="53" y="108"/>
                  </a:lnTo>
                  <a:lnTo>
                    <a:pt x="48" y="112"/>
                  </a:lnTo>
                  <a:lnTo>
                    <a:pt x="35" y="120"/>
                  </a:lnTo>
                  <a:lnTo>
                    <a:pt x="30" y="123"/>
                  </a:lnTo>
                  <a:lnTo>
                    <a:pt x="25" y="126"/>
                  </a:lnTo>
                  <a:lnTo>
                    <a:pt x="25" y="142"/>
                  </a:lnTo>
                  <a:lnTo>
                    <a:pt x="25" y="151"/>
                  </a:lnTo>
                  <a:lnTo>
                    <a:pt x="24" y="153"/>
                  </a:lnTo>
                  <a:lnTo>
                    <a:pt x="23" y="155"/>
                  </a:lnTo>
                  <a:lnTo>
                    <a:pt x="15" y="155"/>
                  </a:lnTo>
                  <a:lnTo>
                    <a:pt x="10" y="155"/>
                  </a:lnTo>
                  <a:lnTo>
                    <a:pt x="9" y="156"/>
                  </a:lnTo>
                  <a:lnTo>
                    <a:pt x="8" y="158"/>
                  </a:lnTo>
                  <a:lnTo>
                    <a:pt x="8" y="166"/>
                  </a:lnTo>
                  <a:lnTo>
                    <a:pt x="8" y="178"/>
                  </a:lnTo>
                  <a:lnTo>
                    <a:pt x="9" y="198"/>
                  </a:lnTo>
                  <a:lnTo>
                    <a:pt x="8" y="207"/>
                  </a:lnTo>
                  <a:lnTo>
                    <a:pt x="6" y="216"/>
                  </a:lnTo>
                  <a:lnTo>
                    <a:pt x="4" y="221"/>
                  </a:lnTo>
                  <a:lnTo>
                    <a:pt x="3" y="222"/>
                  </a:lnTo>
                  <a:lnTo>
                    <a:pt x="0" y="222"/>
                  </a:lnTo>
                  <a:lnTo>
                    <a:pt x="0" y="232"/>
                  </a:lnTo>
                  <a:lnTo>
                    <a:pt x="11" y="234"/>
                  </a:lnTo>
                  <a:lnTo>
                    <a:pt x="23" y="234"/>
                  </a:lnTo>
                  <a:lnTo>
                    <a:pt x="34" y="234"/>
                  </a:lnTo>
                  <a:lnTo>
                    <a:pt x="45" y="234"/>
                  </a:lnTo>
                  <a:lnTo>
                    <a:pt x="114" y="241"/>
                  </a:lnTo>
                  <a:lnTo>
                    <a:pt x="120" y="231"/>
                  </a:lnTo>
                  <a:lnTo>
                    <a:pt x="125" y="219"/>
                  </a:lnTo>
                  <a:lnTo>
                    <a:pt x="129" y="208"/>
                  </a:lnTo>
                  <a:lnTo>
                    <a:pt x="134" y="198"/>
                  </a:lnTo>
                  <a:lnTo>
                    <a:pt x="135" y="198"/>
                  </a:lnTo>
                  <a:close/>
                </a:path>
              </a:pathLst>
            </a:custGeom>
            <a:solidFill>
              <a:srgbClr val="BFBFBF"/>
            </a:solidFill>
            <a:ln w="3175" cmpd="sng">
              <a:noFill/>
              <a:prstDash val="solid"/>
              <a:round/>
              <a:headEnd/>
              <a:tailEnd/>
            </a:ln>
          </p:spPr>
          <p:txBody>
            <a:bodyPr wrap="none" anchor="ctr"/>
            <a:lstStyle/>
            <a:p>
              <a:pPr algn="ct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3787" y="9525000"/>
              <a:ext cx="457200" cy="4572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5187" y="9829800"/>
              <a:ext cx="457200" cy="45720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0587" y="8001000"/>
              <a:ext cx="457200"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1587" y="6997519"/>
              <a:ext cx="457200" cy="457200"/>
            </a:xfrm>
            <a:prstGeom prst="rect">
              <a:avLst/>
            </a:prstGeom>
          </p:spPr>
        </p:pic>
      </p:grpSp>
    </p:spTree>
    <p:extLst>
      <p:ext uri="{BB962C8B-B14F-4D97-AF65-F5344CB8AC3E}">
        <p14:creationId xmlns:p14="http://schemas.microsoft.com/office/powerpoint/2010/main" val="402111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solidFill>
                  <a:srgbClr val="003CA5"/>
                </a:solidFill>
              </a:rPr>
              <a:t>¿</a:t>
            </a:r>
            <a:r>
              <a:rPr lang="en-US" b="1" dirty="0" err="1">
                <a:solidFill>
                  <a:srgbClr val="003CA5"/>
                </a:solidFill>
              </a:rPr>
              <a:t>Dónde</a:t>
            </a:r>
            <a:r>
              <a:rPr lang="en-US" b="1" dirty="0">
                <a:solidFill>
                  <a:srgbClr val="003CA5"/>
                </a:solidFill>
              </a:rPr>
              <a:t> </a:t>
            </a:r>
            <a:r>
              <a:rPr lang="en-US" b="1" dirty="0" err="1" smtClean="0">
                <a:solidFill>
                  <a:srgbClr val="003CA5"/>
                </a:solidFill>
              </a:rPr>
              <a:t>más</a:t>
            </a:r>
            <a:r>
              <a:rPr lang="en-US" b="1" dirty="0" smtClean="0">
                <a:solidFill>
                  <a:srgbClr val="003CA5"/>
                </a:solidFill>
              </a:rPr>
              <a:t> </a:t>
            </a:r>
            <a:r>
              <a:rPr lang="en-US" b="1" dirty="0" err="1" smtClean="0">
                <a:solidFill>
                  <a:srgbClr val="003CA5"/>
                </a:solidFill>
              </a:rPr>
              <a:t>nos</a:t>
            </a:r>
            <a:r>
              <a:rPr lang="en-US" b="1" dirty="0" smtClean="0">
                <a:solidFill>
                  <a:srgbClr val="003CA5"/>
                </a:solidFill>
              </a:rPr>
              <a:t> </a:t>
            </a:r>
            <a:r>
              <a:rPr lang="en-US" b="1" dirty="0" err="1">
                <a:solidFill>
                  <a:srgbClr val="003CA5"/>
                </a:solidFill>
              </a:rPr>
              <a:t>enfocaremos</a:t>
            </a:r>
            <a:r>
              <a:rPr lang="en-US" b="1" dirty="0">
                <a:solidFill>
                  <a:srgbClr val="003CA5"/>
                </a:solidFill>
              </a:rPr>
              <a:t>?</a:t>
            </a:r>
            <a:endParaRPr lang="en-US" dirty="0">
              <a:solidFill>
                <a:srgbClr val="003CA5"/>
              </a:solidFill>
            </a:endParaRPr>
          </a:p>
        </p:txBody>
      </p:sp>
      <p:sp>
        <p:nvSpPr>
          <p:cNvPr id="4" name="Content Placeholder 3"/>
          <p:cNvSpPr>
            <a:spLocks noGrp="1"/>
          </p:cNvSpPr>
          <p:nvPr>
            <p:ph idx="1"/>
          </p:nvPr>
        </p:nvSpPr>
        <p:spPr>
          <a:xfrm>
            <a:off x="1219359" y="3200401"/>
            <a:ext cx="10974228" cy="9051926"/>
          </a:xfrm>
        </p:spPr>
        <p:txBody>
          <a:bodyPr>
            <a:normAutofit/>
          </a:bodyPr>
          <a:lstStyle/>
          <a:p>
            <a:pPr marL="0" indent="0">
              <a:buNone/>
            </a:pPr>
            <a:r>
              <a:rPr lang="en-US" sz="6000" b="1" dirty="0" err="1" smtClean="0"/>
              <a:t>Otras</a:t>
            </a:r>
            <a:r>
              <a:rPr lang="en-US" sz="6000" b="1" dirty="0" smtClean="0"/>
              <a:t> </a:t>
            </a:r>
            <a:r>
              <a:rPr lang="en-US" sz="6000" b="1" dirty="0" err="1" smtClean="0"/>
              <a:t>comunidades</a:t>
            </a:r>
            <a:r>
              <a:rPr lang="en-US" sz="6000" b="1" dirty="0" smtClean="0"/>
              <a:t> </a:t>
            </a:r>
            <a:r>
              <a:rPr lang="en-US" sz="6000" b="1" dirty="0" err="1" smtClean="0"/>
              <a:t>incluyen</a:t>
            </a:r>
            <a:r>
              <a:rPr lang="en-US" sz="6000" b="1" dirty="0" smtClean="0"/>
              <a:t>:</a:t>
            </a:r>
            <a:endParaRPr lang="en-US" sz="6000" b="1" dirty="0" smtClean="0"/>
          </a:p>
          <a:p>
            <a:pPr marL="1828800" indent="-1371600"/>
            <a:r>
              <a:rPr lang="en-US" sz="6000" b="1" dirty="0"/>
              <a:t>Tahoe City</a:t>
            </a:r>
          </a:p>
          <a:p>
            <a:pPr marL="1828800" indent="-1371600"/>
            <a:r>
              <a:rPr lang="en-US" sz="6000" b="1" dirty="0" smtClean="0"/>
              <a:t>Foresthill</a:t>
            </a:r>
            <a:endParaRPr lang="en-US" sz="6000" b="1" dirty="0"/>
          </a:p>
          <a:p>
            <a:pPr marL="1828800" indent="-1371600"/>
            <a:r>
              <a:rPr lang="en-US" sz="6000" b="1" dirty="0" smtClean="0"/>
              <a:t>Sheridan</a:t>
            </a:r>
          </a:p>
          <a:p>
            <a:pPr marL="1828800" indent="-1371600"/>
            <a:r>
              <a:rPr lang="en-US" sz="6000" b="1" dirty="0" smtClean="0"/>
              <a:t>Lincoln</a:t>
            </a:r>
          </a:p>
        </p:txBody>
      </p:sp>
      <p:sp>
        <p:nvSpPr>
          <p:cNvPr id="56" name="Date Placeholder 55"/>
          <p:cNvSpPr>
            <a:spLocks noGrp="1"/>
          </p:cNvSpPr>
          <p:nvPr>
            <p:ph type="dt" sz="half" idx="10"/>
          </p:nvPr>
        </p:nvSpPr>
        <p:spPr/>
        <p:txBody>
          <a:bodyPr/>
          <a:lstStyle/>
          <a:p>
            <a:r>
              <a:rPr lang="en-US" sz="1600" dirty="0">
                <a:latin typeface="Century Gothic" panose="020B0502020202020204" pitchFamily="34" charset="0"/>
              </a:rPr>
              <a:t>Placer Counts</a:t>
            </a:r>
            <a:endParaRPr lang="en-US" dirty="0"/>
          </a:p>
        </p:txBody>
      </p:sp>
      <p:sp>
        <p:nvSpPr>
          <p:cNvPr id="57" name="Footer Placeholder 56"/>
          <p:cNvSpPr>
            <a:spLocks noGrp="1"/>
          </p:cNvSpPr>
          <p:nvPr>
            <p:ph type="ftr" sz="quarter" idx="11"/>
          </p:nvPr>
        </p:nvSpPr>
        <p:spPr/>
        <p:txBody>
          <a:bodyPr/>
          <a:lstStyle/>
          <a:p>
            <a:r>
              <a:rPr lang="en-US" dirty="0" err="1"/>
              <a:t>Censo</a:t>
            </a:r>
            <a:r>
              <a:rPr lang="en-US" dirty="0"/>
              <a:t> 2020 </a:t>
            </a:r>
            <a:r>
              <a:rPr lang="en-US" dirty="0" err="1"/>
              <a:t>Descripción</a:t>
            </a:r>
            <a:r>
              <a:rPr lang="en-US" dirty="0"/>
              <a:t> General</a:t>
            </a:r>
            <a:endParaRPr lang="en-US" dirty="0"/>
          </a:p>
        </p:txBody>
      </p:sp>
      <p:sp>
        <p:nvSpPr>
          <p:cNvPr id="58" name="Slide Number Placeholder 57"/>
          <p:cNvSpPr>
            <a:spLocks noGrp="1"/>
          </p:cNvSpPr>
          <p:nvPr>
            <p:ph type="sldNum" sz="quarter" idx="12"/>
          </p:nvPr>
        </p:nvSpPr>
        <p:spPr/>
        <p:txBody>
          <a:bodyPr/>
          <a:lstStyle/>
          <a:p>
            <a:fld id="{434729E3-2E82-4CFB-8E7C-60B0DB8F16A9}" type="slidenum">
              <a:rPr lang="en-US" smtClean="0"/>
              <a:t>9</a:t>
            </a:fld>
            <a:endParaRPr lang="en-US"/>
          </a:p>
        </p:txBody>
      </p:sp>
      <p:sp>
        <p:nvSpPr>
          <p:cNvPr id="8" name="Placer"/>
          <p:cNvSpPr>
            <a:spLocks noChangeAspect="1"/>
          </p:cNvSpPr>
          <p:nvPr/>
        </p:nvSpPr>
        <p:spPr bwMode="auto">
          <a:xfrm>
            <a:off x="12193587" y="5259388"/>
            <a:ext cx="10976622" cy="5029200"/>
          </a:xfrm>
          <a:custGeom>
            <a:avLst/>
            <a:gdLst>
              <a:gd name="T0" fmla="*/ 2147483647 w 499"/>
              <a:gd name="T1" fmla="*/ 2147483647 h 241"/>
              <a:gd name="T2" fmla="*/ 2147483647 w 499"/>
              <a:gd name="T3" fmla="*/ 2147483647 h 241"/>
              <a:gd name="T4" fmla="*/ 2147483647 w 499"/>
              <a:gd name="T5" fmla="*/ 2147483647 h 241"/>
              <a:gd name="T6" fmla="*/ 2147483647 w 499"/>
              <a:gd name="T7" fmla="*/ 2147483647 h 241"/>
              <a:gd name="T8" fmla="*/ 2147483647 w 499"/>
              <a:gd name="T9" fmla="*/ 2147483647 h 241"/>
              <a:gd name="T10" fmla="*/ 2147483647 w 499"/>
              <a:gd name="T11" fmla="*/ 2147483647 h 241"/>
              <a:gd name="T12" fmla="*/ 2147483647 w 499"/>
              <a:gd name="T13" fmla="*/ 2147483647 h 241"/>
              <a:gd name="T14" fmla="*/ 2147483647 w 499"/>
              <a:gd name="T15" fmla="*/ 2147483647 h 241"/>
              <a:gd name="T16" fmla="*/ 2147483647 w 499"/>
              <a:gd name="T17" fmla="*/ 2147483647 h 241"/>
              <a:gd name="T18" fmla="*/ 2147483647 w 499"/>
              <a:gd name="T19" fmla="*/ 2147483647 h 241"/>
              <a:gd name="T20" fmla="*/ 2147483647 w 499"/>
              <a:gd name="T21" fmla="*/ 2147483647 h 241"/>
              <a:gd name="T22" fmla="*/ 2147483647 w 499"/>
              <a:gd name="T23" fmla="*/ 2147483647 h 241"/>
              <a:gd name="T24" fmla="*/ 2147483647 w 499"/>
              <a:gd name="T25" fmla="*/ 2147483647 h 241"/>
              <a:gd name="T26" fmla="*/ 2147483647 w 499"/>
              <a:gd name="T27" fmla="*/ 2147483647 h 241"/>
              <a:gd name="T28" fmla="*/ 2147483647 w 499"/>
              <a:gd name="T29" fmla="*/ 2147483647 h 241"/>
              <a:gd name="T30" fmla="*/ 2147483647 w 499"/>
              <a:gd name="T31" fmla="*/ 2147483647 h 241"/>
              <a:gd name="T32" fmla="*/ 2147483647 w 499"/>
              <a:gd name="T33" fmla="*/ 2147483647 h 241"/>
              <a:gd name="T34" fmla="*/ 2147483647 w 499"/>
              <a:gd name="T35" fmla="*/ 2147483647 h 241"/>
              <a:gd name="T36" fmla="*/ 2147483647 w 499"/>
              <a:gd name="T37" fmla="*/ 2147483647 h 241"/>
              <a:gd name="T38" fmla="*/ 2147483647 w 499"/>
              <a:gd name="T39" fmla="*/ 2147483647 h 241"/>
              <a:gd name="T40" fmla="*/ 2147483647 w 499"/>
              <a:gd name="T41" fmla="*/ 2147483647 h 241"/>
              <a:gd name="T42" fmla="*/ 2147483647 w 499"/>
              <a:gd name="T43" fmla="*/ 2147483647 h 241"/>
              <a:gd name="T44" fmla="*/ 2147483647 w 499"/>
              <a:gd name="T45" fmla="*/ 2147483647 h 241"/>
              <a:gd name="T46" fmla="*/ 2147483647 w 499"/>
              <a:gd name="T47" fmla="*/ 0 h 241"/>
              <a:gd name="T48" fmla="*/ 2147483647 w 499"/>
              <a:gd name="T49" fmla="*/ 2147483647 h 241"/>
              <a:gd name="T50" fmla="*/ 2147483647 w 499"/>
              <a:gd name="T51" fmla="*/ 2147483647 h 241"/>
              <a:gd name="T52" fmla="*/ 2147483647 w 499"/>
              <a:gd name="T53" fmla="*/ 2147483647 h 241"/>
              <a:gd name="T54" fmla="*/ 2147483647 w 499"/>
              <a:gd name="T55" fmla="*/ 2147483647 h 241"/>
              <a:gd name="T56" fmla="*/ 2147483647 w 499"/>
              <a:gd name="T57" fmla="*/ 2147483647 h 241"/>
              <a:gd name="T58" fmla="*/ 2147483647 w 499"/>
              <a:gd name="T59" fmla="*/ 2147483647 h 241"/>
              <a:gd name="T60" fmla="*/ 2147483647 w 499"/>
              <a:gd name="T61" fmla="*/ 2147483647 h 241"/>
              <a:gd name="T62" fmla="*/ 2147483647 w 499"/>
              <a:gd name="T63" fmla="*/ 2147483647 h 241"/>
              <a:gd name="T64" fmla="*/ 2147483647 w 499"/>
              <a:gd name="T65" fmla="*/ 2147483647 h 241"/>
              <a:gd name="T66" fmla="*/ 2147483647 w 499"/>
              <a:gd name="T67" fmla="*/ 2147483647 h 241"/>
              <a:gd name="T68" fmla="*/ 2147483647 w 499"/>
              <a:gd name="T69" fmla="*/ 2147483647 h 241"/>
              <a:gd name="T70" fmla="*/ 2147483647 w 499"/>
              <a:gd name="T71" fmla="*/ 2147483647 h 241"/>
              <a:gd name="T72" fmla="*/ 2147483647 w 499"/>
              <a:gd name="T73" fmla="*/ 2147483647 h 241"/>
              <a:gd name="T74" fmla="*/ 2147483647 w 499"/>
              <a:gd name="T75" fmla="*/ 2147483647 h 241"/>
              <a:gd name="T76" fmla="*/ 2147483647 w 499"/>
              <a:gd name="T77" fmla="*/ 2147483647 h 241"/>
              <a:gd name="T78" fmla="*/ 2147483647 w 499"/>
              <a:gd name="T79" fmla="*/ 2147483647 h 241"/>
              <a:gd name="T80" fmla="*/ 2147483647 w 499"/>
              <a:gd name="T81" fmla="*/ 2147483647 h 241"/>
              <a:gd name="T82" fmla="*/ 2147483647 w 499"/>
              <a:gd name="T83" fmla="*/ 2147483647 h 241"/>
              <a:gd name="T84" fmla="*/ 2147483647 w 499"/>
              <a:gd name="T85" fmla="*/ 2147483647 h 241"/>
              <a:gd name="T86" fmla="*/ 2147483647 w 499"/>
              <a:gd name="T87" fmla="*/ 2147483647 h 241"/>
              <a:gd name="T88" fmla="*/ 2147483647 w 499"/>
              <a:gd name="T89" fmla="*/ 2147483647 h 241"/>
              <a:gd name="T90" fmla="*/ 2147483647 w 499"/>
              <a:gd name="T91" fmla="*/ 2147483647 h 241"/>
              <a:gd name="T92" fmla="*/ 2147483647 w 499"/>
              <a:gd name="T93" fmla="*/ 2147483647 h 241"/>
              <a:gd name="T94" fmla="*/ 2147483647 w 499"/>
              <a:gd name="T95" fmla="*/ 2147483647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9" h="241">
                <a:moveTo>
                  <a:pt x="135" y="198"/>
                </a:moveTo>
                <a:lnTo>
                  <a:pt x="137" y="196"/>
                </a:lnTo>
                <a:lnTo>
                  <a:pt x="140" y="193"/>
                </a:lnTo>
                <a:lnTo>
                  <a:pt x="142" y="191"/>
                </a:lnTo>
                <a:lnTo>
                  <a:pt x="144" y="187"/>
                </a:lnTo>
                <a:lnTo>
                  <a:pt x="145" y="176"/>
                </a:lnTo>
                <a:lnTo>
                  <a:pt x="146" y="171"/>
                </a:lnTo>
                <a:lnTo>
                  <a:pt x="147" y="166"/>
                </a:lnTo>
                <a:lnTo>
                  <a:pt x="151" y="163"/>
                </a:lnTo>
                <a:lnTo>
                  <a:pt x="155" y="161"/>
                </a:lnTo>
                <a:lnTo>
                  <a:pt x="166" y="158"/>
                </a:lnTo>
                <a:lnTo>
                  <a:pt x="176" y="157"/>
                </a:lnTo>
                <a:lnTo>
                  <a:pt x="180" y="155"/>
                </a:lnTo>
                <a:lnTo>
                  <a:pt x="184" y="151"/>
                </a:lnTo>
                <a:lnTo>
                  <a:pt x="189" y="147"/>
                </a:lnTo>
                <a:lnTo>
                  <a:pt x="195" y="146"/>
                </a:lnTo>
                <a:lnTo>
                  <a:pt x="210" y="146"/>
                </a:lnTo>
                <a:lnTo>
                  <a:pt x="212" y="145"/>
                </a:lnTo>
                <a:lnTo>
                  <a:pt x="215" y="141"/>
                </a:lnTo>
                <a:lnTo>
                  <a:pt x="220" y="133"/>
                </a:lnTo>
                <a:lnTo>
                  <a:pt x="225" y="130"/>
                </a:lnTo>
                <a:lnTo>
                  <a:pt x="231" y="126"/>
                </a:lnTo>
                <a:lnTo>
                  <a:pt x="239" y="125"/>
                </a:lnTo>
                <a:lnTo>
                  <a:pt x="245" y="125"/>
                </a:lnTo>
                <a:lnTo>
                  <a:pt x="250" y="127"/>
                </a:lnTo>
                <a:lnTo>
                  <a:pt x="252" y="128"/>
                </a:lnTo>
                <a:lnTo>
                  <a:pt x="255" y="131"/>
                </a:lnTo>
                <a:lnTo>
                  <a:pt x="260" y="132"/>
                </a:lnTo>
                <a:lnTo>
                  <a:pt x="262" y="133"/>
                </a:lnTo>
                <a:lnTo>
                  <a:pt x="264" y="132"/>
                </a:lnTo>
                <a:lnTo>
                  <a:pt x="265" y="132"/>
                </a:lnTo>
                <a:lnTo>
                  <a:pt x="267" y="132"/>
                </a:lnTo>
                <a:lnTo>
                  <a:pt x="269" y="133"/>
                </a:lnTo>
                <a:lnTo>
                  <a:pt x="269" y="136"/>
                </a:lnTo>
                <a:lnTo>
                  <a:pt x="269" y="138"/>
                </a:lnTo>
                <a:lnTo>
                  <a:pt x="270" y="141"/>
                </a:lnTo>
                <a:lnTo>
                  <a:pt x="275" y="143"/>
                </a:lnTo>
                <a:lnTo>
                  <a:pt x="280" y="146"/>
                </a:lnTo>
                <a:lnTo>
                  <a:pt x="290" y="150"/>
                </a:lnTo>
                <a:lnTo>
                  <a:pt x="300" y="156"/>
                </a:lnTo>
                <a:lnTo>
                  <a:pt x="305" y="157"/>
                </a:lnTo>
                <a:lnTo>
                  <a:pt x="308" y="158"/>
                </a:lnTo>
                <a:lnTo>
                  <a:pt x="312" y="158"/>
                </a:lnTo>
                <a:lnTo>
                  <a:pt x="317" y="157"/>
                </a:lnTo>
                <a:lnTo>
                  <a:pt x="322" y="155"/>
                </a:lnTo>
                <a:lnTo>
                  <a:pt x="328" y="150"/>
                </a:lnTo>
                <a:lnTo>
                  <a:pt x="338" y="141"/>
                </a:lnTo>
                <a:lnTo>
                  <a:pt x="343" y="136"/>
                </a:lnTo>
                <a:lnTo>
                  <a:pt x="347" y="130"/>
                </a:lnTo>
                <a:lnTo>
                  <a:pt x="351" y="121"/>
                </a:lnTo>
                <a:lnTo>
                  <a:pt x="352" y="116"/>
                </a:lnTo>
                <a:lnTo>
                  <a:pt x="355" y="115"/>
                </a:lnTo>
                <a:lnTo>
                  <a:pt x="356" y="115"/>
                </a:lnTo>
                <a:lnTo>
                  <a:pt x="408" y="117"/>
                </a:lnTo>
                <a:lnTo>
                  <a:pt x="425" y="116"/>
                </a:lnTo>
                <a:lnTo>
                  <a:pt x="433" y="113"/>
                </a:lnTo>
                <a:lnTo>
                  <a:pt x="437" y="112"/>
                </a:lnTo>
                <a:lnTo>
                  <a:pt x="442" y="110"/>
                </a:lnTo>
                <a:lnTo>
                  <a:pt x="448" y="108"/>
                </a:lnTo>
                <a:lnTo>
                  <a:pt x="448" y="103"/>
                </a:lnTo>
                <a:lnTo>
                  <a:pt x="451" y="103"/>
                </a:lnTo>
                <a:lnTo>
                  <a:pt x="451" y="100"/>
                </a:lnTo>
                <a:lnTo>
                  <a:pt x="498" y="100"/>
                </a:lnTo>
                <a:lnTo>
                  <a:pt x="498" y="83"/>
                </a:lnTo>
                <a:lnTo>
                  <a:pt x="498" y="74"/>
                </a:lnTo>
                <a:lnTo>
                  <a:pt x="498" y="67"/>
                </a:lnTo>
                <a:lnTo>
                  <a:pt x="498" y="62"/>
                </a:lnTo>
                <a:lnTo>
                  <a:pt x="499" y="47"/>
                </a:lnTo>
                <a:lnTo>
                  <a:pt x="498" y="36"/>
                </a:lnTo>
                <a:lnTo>
                  <a:pt x="498" y="7"/>
                </a:lnTo>
                <a:lnTo>
                  <a:pt x="498" y="0"/>
                </a:lnTo>
                <a:lnTo>
                  <a:pt x="317" y="0"/>
                </a:lnTo>
                <a:lnTo>
                  <a:pt x="297" y="0"/>
                </a:lnTo>
                <a:lnTo>
                  <a:pt x="287" y="0"/>
                </a:lnTo>
                <a:lnTo>
                  <a:pt x="278" y="1"/>
                </a:lnTo>
                <a:lnTo>
                  <a:pt x="270" y="4"/>
                </a:lnTo>
                <a:lnTo>
                  <a:pt x="262" y="7"/>
                </a:lnTo>
                <a:lnTo>
                  <a:pt x="254" y="12"/>
                </a:lnTo>
                <a:lnTo>
                  <a:pt x="246" y="20"/>
                </a:lnTo>
                <a:lnTo>
                  <a:pt x="235" y="30"/>
                </a:lnTo>
                <a:lnTo>
                  <a:pt x="222" y="40"/>
                </a:lnTo>
                <a:lnTo>
                  <a:pt x="197" y="56"/>
                </a:lnTo>
                <a:lnTo>
                  <a:pt x="190" y="62"/>
                </a:lnTo>
                <a:lnTo>
                  <a:pt x="184" y="69"/>
                </a:lnTo>
                <a:lnTo>
                  <a:pt x="177" y="76"/>
                </a:lnTo>
                <a:lnTo>
                  <a:pt x="172" y="83"/>
                </a:lnTo>
                <a:lnTo>
                  <a:pt x="169" y="88"/>
                </a:lnTo>
                <a:lnTo>
                  <a:pt x="167" y="92"/>
                </a:lnTo>
                <a:lnTo>
                  <a:pt x="167" y="97"/>
                </a:lnTo>
                <a:lnTo>
                  <a:pt x="164" y="102"/>
                </a:lnTo>
                <a:lnTo>
                  <a:pt x="159" y="106"/>
                </a:lnTo>
                <a:lnTo>
                  <a:pt x="155" y="111"/>
                </a:lnTo>
                <a:lnTo>
                  <a:pt x="154" y="113"/>
                </a:lnTo>
                <a:lnTo>
                  <a:pt x="154" y="117"/>
                </a:lnTo>
                <a:lnTo>
                  <a:pt x="152" y="120"/>
                </a:lnTo>
                <a:lnTo>
                  <a:pt x="152" y="121"/>
                </a:lnTo>
                <a:lnTo>
                  <a:pt x="150" y="122"/>
                </a:lnTo>
                <a:lnTo>
                  <a:pt x="147" y="123"/>
                </a:lnTo>
                <a:lnTo>
                  <a:pt x="141" y="122"/>
                </a:lnTo>
                <a:lnTo>
                  <a:pt x="135" y="121"/>
                </a:lnTo>
                <a:lnTo>
                  <a:pt x="121" y="115"/>
                </a:lnTo>
                <a:lnTo>
                  <a:pt x="116" y="113"/>
                </a:lnTo>
                <a:lnTo>
                  <a:pt x="114" y="113"/>
                </a:lnTo>
                <a:lnTo>
                  <a:pt x="108" y="116"/>
                </a:lnTo>
                <a:lnTo>
                  <a:pt x="101" y="117"/>
                </a:lnTo>
                <a:lnTo>
                  <a:pt x="96" y="118"/>
                </a:lnTo>
                <a:lnTo>
                  <a:pt x="91" y="118"/>
                </a:lnTo>
                <a:lnTo>
                  <a:pt x="80" y="116"/>
                </a:lnTo>
                <a:lnTo>
                  <a:pt x="68" y="112"/>
                </a:lnTo>
                <a:lnTo>
                  <a:pt x="65" y="110"/>
                </a:lnTo>
                <a:lnTo>
                  <a:pt x="64" y="108"/>
                </a:lnTo>
                <a:lnTo>
                  <a:pt x="58" y="107"/>
                </a:lnTo>
                <a:lnTo>
                  <a:pt x="53" y="108"/>
                </a:lnTo>
                <a:lnTo>
                  <a:pt x="48" y="112"/>
                </a:lnTo>
                <a:lnTo>
                  <a:pt x="35" y="120"/>
                </a:lnTo>
                <a:lnTo>
                  <a:pt x="30" y="123"/>
                </a:lnTo>
                <a:lnTo>
                  <a:pt x="25" y="126"/>
                </a:lnTo>
                <a:lnTo>
                  <a:pt x="25" y="142"/>
                </a:lnTo>
                <a:lnTo>
                  <a:pt x="25" y="151"/>
                </a:lnTo>
                <a:lnTo>
                  <a:pt x="24" y="153"/>
                </a:lnTo>
                <a:lnTo>
                  <a:pt x="23" y="155"/>
                </a:lnTo>
                <a:lnTo>
                  <a:pt x="15" y="155"/>
                </a:lnTo>
                <a:lnTo>
                  <a:pt x="10" y="155"/>
                </a:lnTo>
                <a:lnTo>
                  <a:pt x="9" y="156"/>
                </a:lnTo>
                <a:lnTo>
                  <a:pt x="8" y="158"/>
                </a:lnTo>
                <a:lnTo>
                  <a:pt x="8" y="166"/>
                </a:lnTo>
                <a:lnTo>
                  <a:pt x="8" y="178"/>
                </a:lnTo>
                <a:lnTo>
                  <a:pt x="9" y="198"/>
                </a:lnTo>
                <a:lnTo>
                  <a:pt x="8" y="207"/>
                </a:lnTo>
                <a:lnTo>
                  <a:pt x="6" y="216"/>
                </a:lnTo>
                <a:lnTo>
                  <a:pt x="4" y="221"/>
                </a:lnTo>
                <a:lnTo>
                  <a:pt x="3" y="222"/>
                </a:lnTo>
                <a:lnTo>
                  <a:pt x="0" y="222"/>
                </a:lnTo>
                <a:lnTo>
                  <a:pt x="0" y="232"/>
                </a:lnTo>
                <a:lnTo>
                  <a:pt x="11" y="234"/>
                </a:lnTo>
                <a:lnTo>
                  <a:pt x="23" y="234"/>
                </a:lnTo>
                <a:lnTo>
                  <a:pt x="34" y="234"/>
                </a:lnTo>
                <a:lnTo>
                  <a:pt x="45" y="234"/>
                </a:lnTo>
                <a:lnTo>
                  <a:pt x="114" y="241"/>
                </a:lnTo>
                <a:lnTo>
                  <a:pt x="120" y="231"/>
                </a:lnTo>
                <a:lnTo>
                  <a:pt x="125" y="219"/>
                </a:lnTo>
                <a:lnTo>
                  <a:pt x="129" y="208"/>
                </a:lnTo>
                <a:lnTo>
                  <a:pt x="134" y="198"/>
                </a:lnTo>
                <a:lnTo>
                  <a:pt x="135" y="198"/>
                </a:lnTo>
                <a:close/>
              </a:path>
            </a:pathLst>
          </a:custGeom>
          <a:solidFill>
            <a:srgbClr val="BFBFBF"/>
          </a:solidFill>
          <a:ln w="3175" cmpd="sng">
            <a:noFill/>
            <a:prstDash val="solid"/>
            <a:round/>
            <a:headEnd/>
            <a:tailEnd/>
          </a:ln>
        </p:spPr>
        <p:txBody>
          <a:bodyPr wrap="none" anchor="ctr"/>
          <a:lstStyle/>
          <a:p>
            <a:pPr algn="ct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15768322" y="12098438"/>
            <a:ext cx="7508787" cy="307777"/>
          </a:xfrm>
          <a:prstGeom prst="rect">
            <a:avLst/>
          </a:prstGeom>
          <a:noFill/>
        </p:spPr>
        <p:txBody>
          <a:bodyPr wrap="none" rtlCol="0">
            <a:spAutoFit/>
          </a:bodyPr>
          <a:lstStyle/>
          <a:p>
            <a:r>
              <a:rPr lang="en-US" sz="1400" i="1" dirty="0" smtClean="0">
                <a:solidFill>
                  <a:schemeClr val="tx1">
                    <a:lumMod val="75000"/>
                    <a:lumOff val="25000"/>
                  </a:schemeClr>
                </a:solidFill>
                <a:latin typeface="Century Gothic" panose="020B0502020202020204" pitchFamily="34" charset="0"/>
              </a:rPr>
              <a:t>Fuente: </a:t>
            </a:r>
            <a:r>
              <a:rPr lang="en-US" sz="1400" i="1" dirty="0" smtClean="0">
                <a:solidFill>
                  <a:schemeClr val="tx1">
                    <a:lumMod val="75000"/>
                    <a:lumOff val="25000"/>
                  </a:schemeClr>
                </a:solidFill>
                <a:latin typeface="Century Gothic" panose="020B0502020202020204" pitchFamily="34" charset="0"/>
              </a:rPr>
              <a:t>California Hard-to-Count Index Interactive Map, California Complete Count </a:t>
            </a:r>
            <a:endParaRPr lang="en-US" i="1" dirty="0">
              <a:solidFill>
                <a:schemeClr val="tx1">
                  <a:lumMod val="75000"/>
                  <a:lumOff val="25000"/>
                </a:schemeClr>
              </a:solidFill>
              <a:latin typeface="Century Gothic" panose="020B0502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0308" y="8686800"/>
            <a:ext cx="457200" cy="45720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0127" y="7924800"/>
            <a:ext cx="457200" cy="4572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3187" y="7545388"/>
            <a:ext cx="457200" cy="4572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3387" y="6934200"/>
            <a:ext cx="457200" cy="457200"/>
          </a:xfrm>
          <a:prstGeom prst="rect">
            <a:avLst/>
          </a:prstGeom>
        </p:spPr>
      </p:pic>
    </p:spTree>
    <p:extLst>
      <p:ext uri="{BB962C8B-B14F-4D97-AF65-F5344CB8AC3E}">
        <p14:creationId xmlns:p14="http://schemas.microsoft.com/office/powerpoint/2010/main" val="32651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type xmlns="01f3d147-c451-4a41-a6fa-9d11c702ca21">PowerPoint Presentations</file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E28C0DCFB2344AA15A65E34990474F" ma:contentTypeVersion="22" ma:contentTypeDescription="Create a new document." ma:contentTypeScope="" ma:versionID="7868f07d3235d894952afe1edfe98fc5">
  <xsd:schema xmlns:xsd="http://www.w3.org/2001/XMLSchema" xmlns:xs="http://www.w3.org/2001/XMLSchema" xmlns:p="http://schemas.microsoft.com/office/2006/metadata/properties" xmlns:ns2="01f3d147-c451-4a41-a6fa-9d11c702ca21" targetNamespace="http://schemas.microsoft.com/office/2006/metadata/properties" ma:root="true" ma:fieldsID="9dd8ec5f0fe144c933ea6d43eb5ac0d4" ns2:_="">
    <xsd:import namespace="01f3d147-c451-4a41-a6fa-9d11c702ca21"/>
    <xsd:element name="properties">
      <xsd:complexType>
        <xsd:sequence>
          <xsd:element name="documentManagement">
            <xsd:complexType>
              <xsd:all>
                <xsd:element ref="ns2: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f3d147-c451-4a41-a6fa-9d11c702ca21" elementFormDefault="qualified">
    <xsd:import namespace="http://schemas.microsoft.com/office/2006/documentManagement/types"/>
    <xsd:import namespace="http://schemas.microsoft.com/office/infopath/2007/PartnerControls"/>
    <xsd:element name="filetype" ma:index="4" nillable="true" ma:displayName="File Type" ma:format="Dropdown" ma:internalName="filetype" ma:readOnly="false">
      <xsd:simpleType>
        <xsd:restriction base="dms:Choice">
          <xsd:enumeration value="Logos and Seals"/>
          <xsd:enumeration value="Agendas"/>
          <xsd:enumeration value="Fonts and Design Elements"/>
          <xsd:enumeration value="PowerPoint Presentations"/>
          <xsd:enumeration value="Brochures"/>
          <xsd:enumeration value="Fliers and Fact Sheets"/>
          <xsd:enumeration value="Letterhead"/>
          <xsd:enumeration value="Envelopes"/>
          <xsd:enumeration value="Email Signatures"/>
          <xsd:enumeration value="Business Cards"/>
          <xsd:enumeration value="Certificates"/>
          <xsd:enumeration value="Branding Guidelines"/>
          <xsd:enumeration value="Examples"/>
          <xsd:enumeration value="Placer Clip Art"/>
          <xsd:enumeration value="Memos and Fax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AB3600-EA16-4342-B08C-4655432F2A62}">
  <ds:schemaRefs>
    <ds:schemaRef ds:uri="http://purl.org/dc/terms/"/>
    <ds:schemaRef ds:uri="http://schemas.openxmlformats.org/package/2006/metadata/core-properties"/>
    <ds:schemaRef ds:uri="http://schemas.microsoft.com/office/2006/documentManagement/types"/>
    <ds:schemaRef ds:uri="01f3d147-c451-4a41-a6fa-9d11c702ca21"/>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3113F34-150E-4D4E-9DFA-9D5F94DF7BBB}">
  <ds:schemaRefs>
    <ds:schemaRef ds:uri="http://schemas.microsoft.com/sharepoint/v3/contenttype/forms"/>
  </ds:schemaRefs>
</ds:datastoreItem>
</file>

<file path=customXml/itemProps3.xml><?xml version="1.0" encoding="utf-8"?>
<ds:datastoreItem xmlns:ds="http://schemas.openxmlformats.org/officeDocument/2006/customXml" ds:itemID="{25744A5F-9973-4596-9093-4D477EC86E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f3d147-c451-4a41-a6fa-9d11c702c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3675</TotalTime>
  <Words>2366</Words>
  <Application>Microsoft Office PowerPoint</Application>
  <PresentationFormat>Custom</PresentationFormat>
  <Paragraphs>345</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Verdana</vt:lpstr>
      <vt:lpstr>Office Theme</vt:lpstr>
      <vt:lpstr>PowerPoint Presentation</vt:lpstr>
      <vt:lpstr>Agenda</vt:lpstr>
      <vt:lpstr>¿Qué es?</vt:lpstr>
      <vt:lpstr>¿Qué está en juego?</vt:lpstr>
      <vt:lpstr>¿Qué está en juego?</vt:lpstr>
      <vt:lpstr>¿Qué es lo que sabemos?</vt:lpstr>
      <vt:lpstr>¿Qué impulsa un subconteo?</vt:lpstr>
      <vt:lpstr>¿Dónde nos enfocaremos?</vt:lpstr>
      <vt:lpstr>¿Dónde más nos enfocaremos?</vt:lpstr>
      <vt:lpstr>¿Cuántos fondos hay disponibles?</vt:lpstr>
      <vt:lpstr>¿Quiénes está involucrados?</vt:lpstr>
      <vt:lpstr>¿Qué haremos?</vt:lpstr>
      <vt:lpstr>¿Qué sigue después?</vt:lpstr>
      <vt:lpstr>PowerPoint Presentation</vt:lpstr>
      <vt:lpstr>¿Quiere involucrarse?</vt:lpstr>
      <vt:lpstr>¿Quiere saber más?</vt:lpstr>
    </vt:vector>
  </TitlesOfParts>
  <Company>Placer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16:9 Format (BOS) PowerPoint presentation for power users</dc:title>
  <dc:creator>Mirinda Glick</dc:creator>
  <cp:lastModifiedBy>Raul Martinez</cp:lastModifiedBy>
  <cp:revision>332</cp:revision>
  <cp:lastPrinted>2019-10-09T17:43:20Z</cp:lastPrinted>
  <dcterms:created xsi:type="dcterms:W3CDTF">2015-10-30T22:27:13Z</dcterms:created>
  <dcterms:modified xsi:type="dcterms:W3CDTF">2019-10-09T19:01:36Z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0x0101001FE28C0DCFB2344AA15A65E34990474F</vt:lpwstr>
  </property>
</Properties>
</file>